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Override1.xml" ContentType="application/vnd.openxmlformats-officedocument.themeOverr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0" r:id="rId4"/>
    <p:sldId id="261" r:id="rId5"/>
    <p:sldId id="356" r:id="rId6"/>
    <p:sldId id="358" r:id="rId7"/>
    <p:sldId id="359" r:id="rId8"/>
    <p:sldId id="270" r:id="rId9"/>
    <p:sldId id="267" r:id="rId10"/>
    <p:sldId id="263" r:id="rId11"/>
    <p:sldId id="265" r:id="rId12"/>
    <p:sldId id="277" r:id="rId13"/>
    <p:sldId id="272" r:id="rId14"/>
    <p:sldId id="266" r:id="rId15"/>
    <p:sldId id="278" r:id="rId16"/>
    <p:sldId id="360" r:id="rId1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4660"/>
  </p:normalViewPr>
  <p:slideViewPr>
    <p:cSldViewPr>
      <p:cViewPr varScale="1">
        <p:scale>
          <a:sx n="105" d="100"/>
          <a:sy n="105" d="100"/>
        </p:scale>
        <p:origin x="195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A5A8DCC-F491-8BF0-D217-104468DA73A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7E37384-D527-F272-F143-B8B2C48EA2F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064C6-7CF8-45CB-B1ED-4AACE212F327}" type="datetimeFigureOut">
              <a:rPr lang="pl-PL" smtClean="0"/>
              <a:t>26.10.2023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24DB4715-806F-5024-B535-9D111F4E1AB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E2BBC1A6-0F39-64B4-8DF1-40BDB17E792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1FAE7-BA75-4C5D-86CB-9380D36B563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950740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CF54B-9D92-49BC-A956-D65F3C4A184E}" type="datetimeFigureOut">
              <a:rPr lang="pl-PL" smtClean="0"/>
              <a:t>26.10.2023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9CD9E-2C83-46B2-B123-C79C7A0D244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75701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B6E1C-665A-4FD7-A4E4-E587D62023B1}" type="datetime1">
              <a:rPr lang="pl-PL" smtClean="0"/>
              <a:t>26.10.2023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77A8-5480-4953-91E7-36203F54BD59}" type="datetime1">
              <a:rPr lang="pl-PL" smtClean="0"/>
              <a:t>26.10.2023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41B5C-F8AD-4DF7-9368-706CB587D739}" type="datetime1">
              <a:rPr lang="pl-PL" smtClean="0"/>
              <a:t>26.10.2023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9CACA-51FD-477A-8C54-E8B7C71231DE}" type="datetime1">
              <a:rPr lang="pl-PL" smtClean="0"/>
              <a:t>26.10.2023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4CDC-2DE3-4CDF-94E4-B6B074DADCE0}" type="datetime1">
              <a:rPr lang="pl-PL" smtClean="0"/>
              <a:t>26.10.2023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FBB3-3191-4161-9E9F-0CB3C8B07B5F}" type="datetime1">
              <a:rPr lang="pl-PL" smtClean="0"/>
              <a:t>26.10.2023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9A55-99AF-4577-9922-F537F7701246}" type="datetime1">
              <a:rPr lang="pl-PL" smtClean="0"/>
              <a:t>26.10.2023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0B7C6-0F5B-422E-A7A0-24DEFB8791F6}" type="datetime1">
              <a:rPr lang="pl-PL" smtClean="0"/>
              <a:t>26.10.2023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8A72B-AF4C-4A91-B856-B423F5B44FE2}" type="datetime1">
              <a:rPr lang="pl-PL" smtClean="0"/>
              <a:t>26.10.2023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B0C3A-9299-40AD-9717-C5AD4C3B4B74}" type="datetime1">
              <a:rPr lang="pl-PL" smtClean="0"/>
              <a:t>26.10.2023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9C1F1-8F7F-49BC-9A3A-82C9D9653286}" type="datetime1">
              <a:rPr lang="pl-PL" smtClean="0"/>
              <a:t>26.10.2023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29945-D465-45F3-B8EC-6093EC2BE698}" type="datetime1">
              <a:rPr lang="pl-PL" smtClean="0"/>
              <a:t>26.10.2023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Integrating probabilistic entropy in the system MAPLE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kmk.p.lodz.pl/en/prof-dsc-eng-marcin-kaminski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6.png"/><Relationship Id="rId7" Type="http://schemas.openxmlformats.org/officeDocument/2006/relationships/image" Target="../media/image1.png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3.jpg"/><Relationship Id="rId5" Type="http://schemas.openxmlformats.org/officeDocument/2006/relationships/image" Target="../media/image42.pn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.png"/><Relationship Id="rId3" Type="http://schemas.openxmlformats.org/officeDocument/2006/relationships/image" Target="../media/image8.wmf"/><Relationship Id="rId7" Type="http://schemas.openxmlformats.org/officeDocument/2006/relationships/image" Target="../media/image10.wmf"/><Relationship Id="rId12" Type="http://schemas.openxmlformats.org/officeDocument/2006/relationships/image" Target="../media/image13.wmf"/><Relationship Id="rId17" Type="http://schemas.openxmlformats.org/officeDocument/2006/relationships/image" Target="../media/image1.png"/><Relationship Id="rId2" Type="http://schemas.openxmlformats.org/officeDocument/2006/relationships/oleObject" Target="../embeddings/oleObject1.bin"/><Relationship Id="rId16" Type="http://schemas.openxmlformats.org/officeDocument/2006/relationships/image" Target="../media/image15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2.wmf"/><Relationship Id="rId19" Type="http://schemas.openxmlformats.org/officeDocument/2006/relationships/image" Target="../media/image3.jpg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2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0.png"/><Relationship Id="rId10" Type="http://schemas.openxmlformats.org/officeDocument/2006/relationships/image" Target="../media/image3.jpg"/><Relationship Id="rId4" Type="http://schemas.openxmlformats.org/officeDocument/2006/relationships/image" Target="../media/image19.pn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9.wmf"/><Relationship Id="rId18" Type="http://schemas.openxmlformats.org/officeDocument/2006/relationships/image" Target="../media/image1.png"/><Relationship Id="rId3" Type="http://schemas.openxmlformats.org/officeDocument/2006/relationships/image" Target="../media/image23.e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31.wmf"/><Relationship Id="rId2" Type="http://schemas.openxmlformats.org/officeDocument/2006/relationships/image" Target="../media/image22.emf"/><Relationship Id="rId16" Type="http://schemas.openxmlformats.org/officeDocument/2006/relationships/oleObject" Target="../embeddings/oleObject15.bin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8.wmf"/><Relationship Id="rId5" Type="http://schemas.openxmlformats.org/officeDocument/2006/relationships/image" Target="../media/image25.e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.png"/><Relationship Id="rId4" Type="http://schemas.openxmlformats.org/officeDocument/2006/relationships/image" Target="../media/image24.emf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640960" cy="1470025"/>
          </a:xfrm>
        </p:spPr>
        <p:txBody>
          <a:bodyPr>
            <a:normAutofit/>
          </a:bodyPr>
          <a:lstStyle/>
          <a:p>
            <a:r>
              <a:rPr lang="pl-PL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23528" y="2684512"/>
            <a:ext cx="8496944" cy="2184648"/>
          </a:xfrm>
        </p:spPr>
        <p:txBody>
          <a:bodyPr>
            <a:normAutofit fontScale="70000" lnSpcReduction="20000"/>
          </a:bodyPr>
          <a:lstStyle/>
          <a:p>
            <a:r>
              <a:rPr lang="en-GB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Marcin </a:t>
            </a:r>
            <a:r>
              <a:rPr lang="en-GB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Kamiński</a:t>
            </a:r>
            <a:r>
              <a:rPr lang="pl-PL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pl-PL" b="1" dirty="0">
              <a:solidFill>
                <a:schemeClr val="tx1"/>
              </a:solidFill>
            </a:endParaRPr>
          </a:p>
          <a:p>
            <a:r>
              <a:rPr lang="pl-PL" dirty="0" err="1">
                <a:solidFill>
                  <a:schemeClr val="tx1"/>
                </a:solidFill>
              </a:rPr>
              <a:t>Head</a:t>
            </a:r>
            <a:r>
              <a:rPr lang="pl-PL" dirty="0">
                <a:solidFill>
                  <a:schemeClr val="tx1"/>
                </a:solidFill>
              </a:rPr>
              <a:t> of </a:t>
            </a:r>
            <a:r>
              <a:rPr lang="pl-PL" dirty="0" err="1">
                <a:solidFill>
                  <a:schemeClr val="tx1"/>
                </a:solidFill>
              </a:rPr>
              <a:t>Civil</a:t>
            </a:r>
            <a:r>
              <a:rPr lang="pl-PL" dirty="0">
                <a:solidFill>
                  <a:schemeClr val="tx1"/>
                </a:solidFill>
              </a:rPr>
              <a:t> Engineering, </a:t>
            </a:r>
            <a:r>
              <a:rPr lang="pl-PL" dirty="0" err="1">
                <a:solidFill>
                  <a:schemeClr val="tx1"/>
                </a:solidFill>
              </a:rPr>
              <a:t>Geodesy</a:t>
            </a:r>
            <a:r>
              <a:rPr lang="pl-PL" dirty="0">
                <a:solidFill>
                  <a:schemeClr val="tx1"/>
                </a:solidFill>
              </a:rPr>
              <a:t> and </a:t>
            </a:r>
            <a:r>
              <a:rPr lang="pl-PL" dirty="0" err="1">
                <a:solidFill>
                  <a:schemeClr val="tx1"/>
                </a:solidFill>
              </a:rPr>
              <a:t>Transportation</a:t>
            </a:r>
            <a:endParaRPr lang="pl-PL" dirty="0">
              <a:solidFill>
                <a:schemeClr val="tx1"/>
              </a:solidFill>
            </a:endParaRPr>
          </a:p>
          <a:p>
            <a:r>
              <a:rPr lang="es-ES" dirty="0">
                <a:solidFill>
                  <a:schemeClr val="tx1"/>
                </a:solidFill>
              </a:rPr>
              <a:t>Łódź University of Technology, Al. Politechniki 6</a:t>
            </a:r>
            <a:r>
              <a:rPr lang="pl-PL" dirty="0">
                <a:solidFill>
                  <a:schemeClr val="tx1"/>
                </a:solidFill>
              </a:rPr>
              <a:t>,  </a:t>
            </a:r>
          </a:p>
          <a:p>
            <a:r>
              <a:rPr lang="es-ES" dirty="0">
                <a:solidFill>
                  <a:schemeClr val="tx1"/>
                </a:solidFill>
              </a:rPr>
              <a:t>9</a:t>
            </a:r>
            <a:r>
              <a:rPr lang="pl-PL" dirty="0">
                <a:solidFill>
                  <a:schemeClr val="tx1"/>
                </a:solidFill>
              </a:rPr>
              <a:t>3</a:t>
            </a:r>
            <a:r>
              <a:rPr lang="es-ES" dirty="0">
                <a:solidFill>
                  <a:schemeClr val="tx1"/>
                </a:solidFill>
              </a:rPr>
              <a:t>-</a:t>
            </a:r>
            <a:r>
              <a:rPr lang="pl-PL" dirty="0">
                <a:solidFill>
                  <a:schemeClr val="tx1"/>
                </a:solidFill>
              </a:rPr>
              <a:t>590</a:t>
            </a:r>
            <a:r>
              <a:rPr lang="es-ES" dirty="0">
                <a:solidFill>
                  <a:schemeClr val="tx1"/>
                </a:solidFill>
              </a:rPr>
              <a:t> Łódź, Poland, </a:t>
            </a:r>
            <a:r>
              <a:rPr lang="fr-FR" dirty="0">
                <a:solidFill>
                  <a:schemeClr val="tx1"/>
                </a:solidFill>
              </a:rPr>
              <a:t>e-mail: Marcin.Kaminski@p.lodz.pl, </a:t>
            </a:r>
            <a:endParaRPr lang="pl-PL" dirty="0">
              <a:solidFill>
                <a:schemeClr val="tx1"/>
              </a:solidFill>
            </a:endParaRPr>
          </a:p>
          <a:p>
            <a:r>
              <a:rPr lang="fr-FR" dirty="0" err="1">
                <a:solidFill>
                  <a:schemeClr val="tx1"/>
                </a:solidFill>
              </a:rPr>
              <a:t>webpage</a:t>
            </a:r>
            <a:r>
              <a:rPr lang="fr-FR" dirty="0">
                <a:solidFill>
                  <a:schemeClr val="tx1"/>
                </a:solidFill>
              </a:rPr>
              <a:t>: </a:t>
            </a:r>
            <a:r>
              <a:rPr lang="fr-FR" dirty="0">
                <a:solidFill>
                  <a:schemeClr val="tx1"/>
                </a:solidFill>
                <a:hlinkClick r:id="rId2"/>
              </a:rPr>
              <a:t>https://www.kmk.p.lodz.pl/en/prof-dsc-eng-marcin-kaminski</a:t>
            </a:r>
            <a:r>
              <a:rPr lang="pl-PL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2AB7FA28-5C1D-D250-EC72-46DB18EB3F3C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92E4732C-ADEE-98DB-E804-271D9206F0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5" name="Obraz 4" descr="Obraz zawierający tekst&#10;&#10;Opis wygenerowany automatycznie">
              <a:extLst>
                <a:ext uri="{FF2B5EF4-FFF2-40B4-BE49-F238E27FC236}">
                  <a16:creationId xmlns:a16="http://schemas.microsoft.com/office/drawing/2014/main" id="{646278DF-228E-97B1-0316-2E57DBBEA2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6" name="Obraz 5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D331D77B-A790-152C-BB23-805ABC5D5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026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179512" y="836712"/>
            <a:ext cx="8856983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Computational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algorithm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with the Monte-Carlo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simulation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MAPLE</a:t>
            </a:r>
          </a:p>
          <a:p>
            <a:pPr>
              <a:lnSpc>
                <a:spcPct val="150000"/>
              </a:lnSpc>
            </a:pPr>
            <a:endParaRPr lang="pl-PL" sz="2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Identification</a:t>
            </a:r>
            <a:r>
              <a:rPr lang="pl-PL" sz="2000" dirty="0"/>
              <a:t> of the </a:t>
            </a:r>
            <a:r>
              <a:rPr lang="pl-PL" sz="2000" dirty="0" err="1"/>
              <a:t>incremental</a:t>
            </a:r>
            <a:r>
              <a:rPr lang="pl-PL" sz="2000" dirty="0"/>
              <a:t> problem </a:t>
            </a:r>
            <a:r>
              <a:rPr lang="pl-PL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sz="2000" baseline="-25000" dirty="0" err="1"/>
              <a:t>n</a:t>
            </a:r>
            <a:r>
              <a:rPr lang="pl-PL" sz="2000" dirty="0"/>
              <a:t> (</a:t>
            </a:r>
            <a:r>
              <a:rPr lang="pl-PL" sz="2000" dirty="0" err="1"/>
              <a:t>its</a:t>
            </a:r>
            <a:r>
              <a:rPr lang="pl-PL" sz="2000" dirty="0"/>
              <a:t> FEM </a:t>
            </a:r>
            <a:r>
              <a:rPr lang="pl-PL" sz="2000" dirty="0" err="1"/>
              <a:t>solution</a:t>
            </a:r>
            <a:r>
              <a:rPr lang="pl-PL" sz="2000" dirty="0"/>
              <a:t>) 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Identification</a:t>
            </a:r>
            <a:r>
              <a:rPr lang="pl-PL" sz="2000" dirty="0"/>
              <a:t> of the </a:t>
            </a:r>
            <a:r>
              <a:rPr lang="pl-PL" sz="2000" dirty="0" err="1"/>
              <a:t>input</a:t>
            </a:r>
            <a:r>
              <a:rPr lang="pl-PL" sz="2000" dirty="0"/>
              <a:t> </a:t>
            </a:r>
            <a:r>
              <a:rPr lang="pl-PL" sz="2000" dirty="0" err="1"/>
              <a:t>uncertainty</a:t>
            </a:r>
            <a:r>
              <a:rPr lang="pl-PL" sz="2000" dirty="0"/>
              <a:t> </a:t>
            </a:r>
            <a:r>
              <a:rPr lang="pl-PL" sz="2000" dirty="0" err="1"/>
              <a:t>sources</a:t>
            </a:r>
            <a:r>
              <a:rPr lang="pl-PL" sz="2000" dirty="0"/>
              <a:t> and </a:t>
            </a:r>
            <a:r>
              <a:rPr lang="pl-PL" sz="2000" dirty="0" err="1"/>
              <a:t>their</a:t>
            </a:r>
            <a:r>
              <a:rPr lang="pl-PL" sz="2000" dirty="0"/>
              <a:t> </a:t>
            </a:r>
            <a:r>
              <a:rPr lang="pl-PL" sz="2000" dirty="0" err="1"/>
              <a:t>parameters</a:t>
            </a:r>
            <a:endParaRPr lang="pl-PL" sz="2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Well</a:t>
            </a:r>
            <a:r>
              <a:rPr lang="pl-PL" sz="2000" dirty="0"/>
              <a:t> </a:t>
            </a:r>
            <a:r>
              <a:rPr lang="pl-PL" sz="2000" dirty="0" err="1"/>
              <a:t>motivated</a:t>
            </a:r>
            <a:r>
              <a:rPr lang="pl-PL" sz="2000" dirty="0"/>
              <a:t> choice of the model </a:t>
            </a:r>
            <a:r>
              <a:rPr lang="pl-PL" sz="2000" dirty="0" err="1"/>
              <a:t>parameters</a:t>
            </a:r>
            <a:r>
              <a:rPr lang="pl-PL" sz="2000" dirty="0"/>
              <a:t> </a:t>
            </a:r>
            <a:r>
              <a:rPr lang="pl-PL" sz="2000" dirty="0" err="1"/>
              <a:t>PDFs</a:t>
            </a:r>
            <a:r>
              <a:rPr lang="pl-PL" sz="2000" dirty="0"/>
              <a:t>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Random</a:t>
            </a:r>
            <a:r>
              <a:rPr lang="pl-PL" sz="2000" dirty="0"/>
              <a:t> </a:t>
            </a:r>
            <a:r>
              <a:rPr lang="pl-PL" sz="2000" dirty="0" err="1"/>
              <a:t>generation</a:t>
            </a:r>
            <a:r>
              <a:rPr lang="pl-PL" sz="2000" dirty="0"/>
              <a:t> of </a:t>
            </a:r>
            <a:r>
              <a:rPr lang="pl-PL" sz="2000" dirty="0" err="1"/>
              <a:t>all</a:t>
            </a:r>
            <a:r>
              <a:rPr lang="pl-PL" sz="2000" dirty="0"/>
              <a:t> </a:t>
            </a:r>
            <a:r>
              <a:rPr lang="pl-PL" sz="2000" dirty="0" err="1"/>
              <a:t>variables</a:t>
            </a:r>
            <a:r>
              <a:rPr lang="pl-PL" sz="2000" dirty="0"/>
              <a:t>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Recursive</a:t>
            </a:r>
            <a:r>
              <a:rPr lang="pl-PL" sz="2000" dirty="0"/>
              <a:t> </a:t>
            </a:r>
            <a:r>
              <a:rPr lang="pl-PL" sz="2000" dirty="0" err="1"/>
              <a:t>determination</a:t>
            </a:r>
            <a:r>
              <a:rPr lang="pl-PL" sz="2000" dirty="0"/>
              <a:t> of {</a:t>
            </a:r>
            <a:r>
              <a:rPr lang="pl-PL" sz="2000" dirty="0" err="1"/>
              <a:t>analytical</a:t>
            </a:r>
            <a:r>
              <a:rPr lang="pl-PL" sz="2000" dirty="0"/>
              <a:t> </a:t>
            </a:r>
            <a:r>
              <a:rPr lang="pl-PL" sz="2000" dirty="0" err="1"/>
              <a:t>formulas</a:t>
            </a:r>
            <a:r>
              <a:rPr lang="pl-PL" sz="2000" dirty="0"/>
              <a:t>, </a:t>
            </a:r>
            <a:r>
              <a:rPr lang="pl-PL" sz="2000" dirty="0" err="1"/>
              <a:t>differential</a:t>
            </a:r>
            <a:r>
              <a:rPr lang="pl-PL" sz="2000" dirty="0"/>
              <a:t> </a:t>
            </a:r>
            <a:r>
              <a:rPr lang="pl-PL" sz="2000" dirty="0" err="1"/>
              <a:t>equations</a:t>
            </a:r>
            <a:r>
              <a:rPr lang="pl-PL" sz="2000"/>
              <a:t> [RKF45] </a:t>
            </a:r>
            <a:r>
              <a:rPr lang="pl-PL" sz="2000" dirty="0" err="1"/>
              <a:t>or</a:t>
            </a:r>
            <a:r>
              <a:rPr lang="pl-PL" sz="2000" dirty="0"/>
              <a:t> FEM </a:t>
            </a:r>
            <a:r>
              <a:rPr lang="pl-PL" sz="2000" dirty="0" err="1"/>
              <a:t>models</a:t>
            </a:r>
            <a:r>
              <a:rPr lang="pl-PL" sz="2000" dirty="0"/>
              <a:t>}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Histograms</a:t>
            </a:r>
            <a:r>
              <a:rPr lang="pl-PL" sz="2000" dirty="0"/>
              <a:t> and </a:t>
            </a:r>
            <a:r>
              <a:rPr lang="pl-PL" sz="2000" dirty="0" err="1"/>
              <a:t>probabilistic</a:t>
            </a:r>
            <a:r>
              <a:rPr lang="pl-PL" sz="2000" dirty="0"/>
              <a:t> </a:t>
            </a:r>
            <a:r>
              <a:rPr lang="pl-PL" sz="2000" dirty="0" err="1"/>
              <a:t>moments</a:t>
            </a:r>
            <a:r>
              <a:rPr lang="pl-PL" sz="2000" dirty="0"/>
              <a:t> </a:t>
            </a:r>
            <a:r>
              <a:rPr lang="pl-PL" sz="2000" dirty="0" err="1"/>
              <a:t>series</a:t>
            </a:r>
            <a:r>
              <a:rPr lang="pl-PL" sz="2000" dirty="0"/>
              <a:t> of the </a:t>
            </a:r>
            <a:r>
              <a:rPr lang="pl-PL" sz="2000" dirty="0" err="1"/>
              <a:t>incremental</a:t>
            </a:r>
            <a:r>
              <a:rPr lang="pl-PL" sz="2000" dirty="0"/>
              <a:t> </a:t>
            </a:r>
            <a:r>
              <a:rPr lang="pl-PL" sz="2000" dirty="0" err="1"/>
              <a:t>output</a:t>
            </a:r>
            <a:r>
              <a:rPr lang="pl-PL" sz="2000" dirty="0"/>
              <a:t>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Recursive</a:t>
            </a:r>
            <a:r>
              <a:rPr lang="pl-PL" sz="2000" dirty="0"/>
              <a:t> </a:t>
            </a:r>
            <a:r>
              <a:rPr lang="pl-PL" sz="2000" dirty="0" err="1"/>
              <a:t>iterative</a:t>
            </a:r>
            <a:r>
              <a:rPr lang="pl-PL" sz="2000" dirty="0"/>
              <a:t> </a:t>
            </a:r>
            <a:r>
              <a:rPr lang="pl-PL" sz="2000" dirty="0" err="1"/>
              <a:t>entropy</a:t>
            </a:r>
            <a:r>
              <a:rPr lang="pl-PL" sz="2000" dirty="0"/>
              <a:t> </a:t>
            </a:r>
            <a:r>
              <a:rPr lang="pl-PL" sz="2000" dirty="0" err="1"/>
              <a:t>calculation</a:t>
            </a:r>
            <a:r>
              <a:rPr lang="pl-PL" sz="2000" dirty="0"/>
              <a:t> H(</a:t>
            </a:r>
            <a:r>
              <a:rPr lang="pl-PL" sz="2000" i="1" dirty="0">
                <a:sym typeface="Symbol"/>
              </a:rPr>
              <a:t></a:t>
            </a:r>
            <a:r>
              <a:rPr lang="pl-PL" sz="2000" dirty="0">
                <a:sym typeface="Symbol"/>
              </a:rPr>
              <a:t>,</a:t>
            </a:r>
            <a:r>
              <a:rPr lang="pl-PL" sz="2000" i="1" dirty="0">
                <a:sym typeface="Symbol"/>
              </a:rPr>
              <a:t>n</a:t>
            </a:r>
            <a:r>
              <a:rPr lang="pl-PL" sz="2000" dirty="0"/>
              <a:t>)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endParaRPr lang="pl-PL" dirty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pl-PL" dirty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pl-PL" dirty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9879EEE5-C472-7C4B-D481-EF7AC8B6410D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C8F795A8-A466-61CA-5A03-DD17461F8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CBAA9799-4C86-FCF9-F52E-5E53C8A5A6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5" name="Obraz 4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2EDE90BB-A7C4-B8D5-2304-B6329A02F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10" name="Tytuł 1">
            <a:extLst>
              <a:ext uri="{FF2B5EF4-FFF2-40B4-BE49-F238E27FC236}">
                <a16:creationId xmlns:a16="http://schemas.microsoft.com/office/drawing/2014/main" id="{3527EF73-773B-DFD7-78B3-0F47FECAB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1708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310" y="1439229"/>
            <a:ext cx="2642938" cy="2437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pole tekstowe 8"/>
          <p:cNvSpPr txBox="1"/>
          <p:nvPr/>
        </p:nvSpPr>
        <p:spPr>
          <a:xfrm>
            <a:off x="0" y="3861048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uniform uniaxial extension of the cylindrical steel random Young modulus</a:t>
            </a:r>
            <a:r>
              <a:rPr lang="pl-PL" dirty="0"/>
              <a:t> (U &amp; 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FEM ABAQUS </a:t>
            </a:r>
            <a:r>
              <a:rPr lang="pl-PL" dirty="0" err="1"/>
              <a:t>mesh</a:t>
            </a:r>
            <a:r>
              <a:rPr lang="pl-PL" dirty="0"/>
              <a:t>:</a:t>
            </a:r>
            <a:r>
              <a:rPr lang="en-US" dirty="0"/>
              <a:t> 5901 </a:t>
            </a:r>
            <a:r>
              <a:rPr lang="pl-PL" dirty="0"/>
              <a:t>CAX4RH </a:t>
            </a:r>
            <a:r>
              <a:rPr lang="en-US" dirty="0"/>
              <a:t>rectangular finite elements for the axisymmetric stress analysis 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i</a:t>
            </a:r>
            <a:r>
              <a:rPr lang="en-US" dirty="0" err="1"/>
              <a:t>nitial</a:t>
            </a:r>
            <a:r>
              <a:rPr lang="en-US" dirty="0"/>
              <a:t> increment 0.001, minimum increment 10</a:t>
            </a:r>
            <a:r>
              <a:rPr lang="en-US" i="1" dirty="0"/>
              <a:t>E</a:t>
            </a:r>
            <a:r>
              <a:rPr lang="en-US" dirty="0"/>
              <a:t>-7, while the extreme – 0.01</a:t>
            </a:r>
            <a:r>
              <a:rPr lang="pl-PL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e</a:t>
            </a:r>
            <a:r>
              <a:rPr lang="en-US" dirty="0" err="1"/>
              <a:t>xtending</a:t>
            </a:r>
            <a:r>
              <a:rPr lang="en-US" dirty="0"/>
              <a:t> force 200.0 </a:t>
            </a:r>
            <a:r>
              <a:rPr lang="en-US" i="1" dirty="0"/>
              <a:t>N</a:t>
            </a:r>
            <a:r>
              <a:rPr lang="en-US" dirty="0"/>
              <a:t>, a specimen length 140.0 </a:t>
            </a:r>
            <a:r>
              <a:rPr lang="en-US" i="1" dirty="0"/>
              <a:t>mm</a:t>
            </a:r>
            <a:r>
              <a:rPr lang="en-US" dirty="0"/>
              <a:t>, the diameter 12.0 </a:t>
            </a:r>
            <a:r>
              <a:rPr lang="en-US" i="1" dirty="0"/>
              <a:t>mm</a:t>
            </a:r>
            <a:r>
              <a:rPr lang="pl-PL" i="1" dirty="0"/>
              <a:t> </a:t>
            </a: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54436292-F4FC-C1DE-7858-21FECA84B109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EAC88116-37CE-8B9E-B947-0CC506B498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42C02C7C-A16D-AF14-D766-0FAA2183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7" name="Obraz 6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FE1C0FA5-8AC7-FFD9-1EB8-C0FBDEE64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12" name="Tytuł 1">
            <a:extLst>
              <a:ext uri="{FF2B5EF4-FFF2-40B4-BE49-F238E27FC236}">
                <a16:creationId xmlns:a16="http://schemas.microsoft.com/office/drawing/2014/main" id="{00DC911B-0F89-810A-32D6-11BEE4173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6CD58F0-F56A-CC14-BDDA-D7AF9E54D475}"/>
              </a:ext>
            </a:extLst>
          </p:cNvPr>
          <p:cNvSpPr txBox="1"/>
          <p:nvPr/>
        </p:nvSpPr>
        <p:spPr>
          <a:xfrm>
            <a:off x="755576" y="938044"/>
            <a:ext cx="7416824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Numerical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MAPLE-Excel-ABAQUS</a:t>
            </a:r>
          </a:p>
          <a:p>
            <a:pPr>
              <a:lnSpc>
                <a:spcPct val="150000"/>
              </a:lnSpc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8" name="Obraz 7" descr="Obraz zawierający tekst, zrzut ekranu, design&#10;&#10;Opis wygenerowany automatycznie">
            <a:extLst>
              <a:ext uri="{FF2B5EF4-FFF2-40B4-BE49-F238E27FC236}">
                <a16:creationId xmlns:a16="http://schemas.microsoft.com/office/drawing/2014/main" id="{2143BBE6-0DC8-3404-100D-A04C32E6F6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52" y="1844773"/>
            <a:ext cx="1241461" cy="1440211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C55C7C8B-7966-A808-73C2-941013853B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275" t="26200" r="41338" b="44400"/>
          <a:stretch/>
        </p:blipFill>
        <p:spPr>
          <a:xfrm>
            <a:off x="2183463" y="1444209"/>
            <a:ext cx="1956489" cy="241683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64CC8293-6FEF-D1A8-6CFE-7C2444EC893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8188" t="33513" r="38188" b="34600"/>
          <a:stretch/>
        </p:blipFill>
        <p:spPr>
          <a:xfrm>
            <a:off x="7164288" y="1962271"/>
            <a:ext cx="1647385" cy="125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1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az 1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8" r="40589"/>
          <a:stretch/>
        </p:blipFill>
        <p:spPr bwMode="auto">
          <a:xfrm rot="16200000">
            <a:off x="993419" y="1290579"/>
            <a:ext cx="410211" cy="8422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Obraz 18"/>
          <p:cNvPicPr/>
          <p:nvPr/>
        </p:nvPicPr>
        <p:blipFill>
          <a:blip r:embed="rId3"/>
          <a:stretch>
            <a:fillRect/>
          </a:stretch>
        </p:blipFill>
        <p:spPr>
          <a:xfrm>
            <a:off x="4709383" y="980728"/>
            <a:ext cx="2094865" cy="2094865"/>
          </a:xfrm>
          <a:prstGeom prst="rect">
            <a:avLst/>
          </a:prstGeom>
        </p:spPr>
      </p:pic>
      <p:pic>
        <p:nvPicPr>
          <p:cNvPr id="20" name="Obraz 19"/>
          <p:cNvPicPr/>
          <p:nvPr/>
        </p:nvPicPr>
        <p:blipFill>
          <a:blip r:embed="rId4"/>
          <a:stretch>
            <a:fillRect/>
          </a:stretch>
        </p:blipFill>
        <p:spPr>
          <a:xfrm>
            <a:off x="2045087" y="980728"/>
            <a:ext cx="2094865" cy="2094865"/>
          </a:xfrm>
          <a:prstGeom prst="rect">
            <a:avLst/>
          </a:prstGeom>
        </p:spPr>
      </p:pic>
      <p:pic>
        <p:nvPicPr>
          <p:cNvPr id="21" name="Obraz 20"/>
          <p:cNvPicPr/>
          <p:nvPr/>
        </p:nvPicPr>
        <p:blipFill>
          <a:blip r:embed="rId5"/>
          <a:stretch>
            <a:fillRect/>
          </a:stretch>
        </p:blipFill>
        <p:spPr>
          <a:xfrm>
            <a:off x="4709383" y="3049369"/>
            <a:ext cx="2094865" cy="2094865"/>
          </a:xfrm>
          <a:prstGeom prst="rect">
            <a:avLst/>
          </a:prstGeom>
        </p:spPr>
      </p:pic>
      <p:pic>
        <p:nvPicPr>
          <p:cNvPr id="25" name="Obraz 24"/>
          <p:cNvPicPr/>
          <p:nvPr/>
        </p:nvPicPr>
        <p:blipFill>
          <a:blip r:embed="rId6"/>
          <a:stretch>
            <a:fillRect/>
          </a:stretch>
        </p:blipFill>
        <p:spPr>
          <a:xfrm>
            <a:off x="2045087" y="3075593"/>
            <a:ext cx="2094865" cy="2094865"/>
          </a:xfrm>
          <a:prstGeom prst="rect">
            <a:avLst/>
          </a:prstGeom>
        </p:spPr>
      </p:pic>
      <p:grpSp>
        <p:nvGrpSpPr>
          <p:cNvPr id="2" name="Grupa 1">
            <a:extLst>
              <a:ext uri="{FF2B5EF4-FFF2-40B4-BE49-F238E27FC236}">
                <a16:creationId xmlns:a16="http://schemas.microsoft.com/office/drawing/2014/main" id="{AABFB6A3-F6F2-D88C-EA97-8A1948A393A5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1231EF8C-3CC0-8972-3463-767E5F5805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1529794A-1FF3-057A-2C0F-A54C0539B7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5" name="Obraz 4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45D10C49-6751-59A6-1BEE-EA19097BD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9" name="Tytuł 1">
            <a:extLst>
              <a:ext uri="{FF2B5EF4-FFF2-40B4-BE49-F238E27FC236}">
                <a16:creationId xmlns:a16="http://schemas.microsoft.com/office/drawing/2014/main" id="{15CA21D8-2CB8-2230-4BC2-F75072790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320307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az 1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08" r="40589"/>
          <a:stretch/>
        </p:blipFill>
        <p:spPr bwMode="auto">
          <a:xfrm rot="16200000">
            <a:off x="993419" y="1290579"/>
            <a:ext cx="410211" cy="8422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4" name="Grupa 3"/>
          <p:cNvGrpSpPr/>
          <p:nvPr/>
        </p:nvGrpSpPr>
        <p:grpSpPr>
          <a:xfrm>
            <a:off x="1482263" y="1744588"/>
            <a:ext cx="6618129" cy="2476500"/>
            <a:chOff x="1082824" y="2996952"/>
            <a:chExt cx="6618129" cy="247650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0141" y="2996952"/>
              <a:ext cx="2476500" cy="2476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pole tekstowe 16"/>
            <p:cNvSpPr txBox="1"/>
            <p:nvPr/>
          </p:nvSpPr>
          <p:spPr>
            <a:xfrm>
              <a:off x="1775301" y="5085184"/>
              <a:ext cx="4924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600" i="1" dirty="0" err="1"/>
                <a:t>incr</a:t>
              </a:r>
              <a:endParaRPr lang="pl-PL" sz="1600" i="1" dirty="0"/>
            </a:p>
          </p:txBody>
        </p:sp>
        <p:sp>
          <p:nvSpPr>
            <p:cNvPr id="18" name="pole tekstowe 17"/>
            <p:cNvSpPr txBox="1"/>
            <p:nvPr/>
          </p:nvSpPr>
          <p:spPr>
            <a:xfrm>
              <a:off x="3491880" y="5021560"/>
              <a:ext cx="330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>
                  <a:latin typeface="Symbol" panose="05050102010706020507" pitchFamily="18" charset="2"/>
                </a:rPr>
                <a:t>a</a:t>
              </a:r>
            </a:p>
          </p:txBody>
        </p: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824" y="4484712"/>
              <a:ext cx="536848" cy="536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8400" y="3153023"/>
              <a:ext cx="587772" cy="5877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Grupa 1"/>
            <p:cNvGrpSpPr/>
            <p:nvPr/>
          </p:nvGrpSpPr>
          <p:grpSpPr>
            <a:xfrm>
              <a:off x="4438972" y="2996952"/>
              <a:ext cx="3261981" cy="2476500"/>
              <a:chOff x="4438972" y="589741"/>
              <a:chExt cx="3261981" cy="2476500"/>
            </a:xfrm>
          </p:grpSpPr>
          <p:pic>
            <p:nvPicPr>
              <p:cNvPr id="9221" name="Picture 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3812" y="589741"/>
                <a:ext cx="2476500" cy="24765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2" name="pole tekstowe 21"/>
              <p:cNvSpPr txBox="1"/>
              <p:nvPr/>
            </p:nvSpPr>
            <p:spPr>
              <a:xfrm>
                <a:off x="4991980" y="899428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/>
                  <a:t>H</a:t>
                </a:r>
              </a:p>
            </p:txBody>
          </p:sp>
          <p:sp>
            <p:nvSpPr>
              <p:cNvPr id="23" name="pole tekstowe 22"/>
              <p:cNvSpPr txBox="1"/>
              <p:nvPr/>
            </p:nvSpPr>
            <p:spPr>
              <a:xfrm>
                <a:off x="5159677" y="2636912"/>
                <a:ext cx="49244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600" i="1" dirty="0" err="1"/>
                  <a:t>incr</a:t>
                </a:r>
                <a:endParaRPr lang="pl-PL" sz="1600" i="1" dirty="0"/>
              </a:p>
            </p:txBody>
          </p:sp>
          <p:sp>
            <p:nvSpPr>
              <p:cNvPr id="24" name="pole tekstowe 23"/>
              <p:cNvSpPr txBox="1"/>
              <p:nvPr/>
            </p:nvSpPr>
            <p:spPr>
              <a:xfrm>
                <a:off x="6877810" y="2580873"/>
                <a:ext cx="3305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dirty="0">
                    <a:latin typeface="Symbol" panose="05050102010706020507" pitchFamily="18" charset="2"/>
                  </a:rPr>
                  <a:t>a</a:t>
                </a:r>
              </a:p>
            </p:txBody>
          </p:sp>
          <p:pic>
            <p:nvPicPr>
              <p:cNvPr id="9222" name="Picture 6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70142" y="899428"/>
                <a:ext cx="530811" cy="5308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23" name="Picture 7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8972" y="2172072"/>
                <a:ext cx="464840" cy="4648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pole tekstowe 26"/>
            <p:cNvSpPr txBox="1"/>
            <p:nvPr/>
          </p:nvSpPr>
          <p:spPr>
            <a:xfrm>
              <a:off x="1465673" y="3147150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dirty="0"/>
                <a:t>H</a:t>
              </a:r>
            </a:p>
          </p:txBody>
        </p:sp>
      </p:grpSp>
      <p:sp>
        <p:nvSpPr>
          <p:cNvPr id="5" name="pole tekstowe 4"/>
          <p:cNvSpPr txBox="1"/>
          <p:nvPr/>
        </p:nvSpPr>
        <p:spPr>
          <a:xfrm>
            <a:off x="971600" y="4725144"/>
            <a:ext cx="7120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err="1"/>
              <a:t>Entropy</a:t>
            </a:r>
            <a:r>
              <a:rPr lang="pl-PL" dirty="0"/>
              <a:t> </a:t>
            </a:r>
            <a:r>
              <a:rPr lang="pl-PL" dirty="0" err="1"/>
              <a:t>generation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expectedly</a:t>
            </a:r>
            <a:r>
              <a:rPr lang="pl-PL" dirty="0"/>
              <a:t> </a:t>
            </a:r>
            <a:r>
              <a:rPr lang="pl-PL" dirty="0" err="1"/>
              <a:t>larger</a:t>
            </a:r>
            <a:r>
              <a:rPr lang="pl-PL" dirty="0"/>
              <a:t> for the </a:t>
            </a:r>
            <a:r>
              <a:rPr lang="pl-PL" dirty="0" err="1"/>
              <a:t>uniformly</a:t>
            </a:r>
            <a:r>
              <a:rPr lang="pl-PL" dirty="0"/>
              <a:t> </a:t>
            </a:r>
            <a:r>
              <a:rPr lang="pl-PL" dirty="0" err="1"/>
              <a:t>distributed</a:t>
            </a:r>
            <a:r>
              <a:rPr lang="pl-PL" dirty="0"/>
              <a:t> </a:t>
            </a:r>
            <a:r>
              <a:rPr lang="pl-PL" dirty="0" err="1"/>
              <a:t>input</a:t>
            </a:r>
            <a:endParaRPr lang="pl-PL" dirty="0"/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7A9DA6B1-94CF-367B-A149-1AB8995505B3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AEE1B20D-4C39-4DB4-589A-6B851AD35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7" name="Obraz 6" descr="Obraz zawierający tekst&#10;&#10;Opis wygenerowany automatycznie">
              <a:extLst>
                <a:ext uri="{FF2B5EF4-FFF2-40B4-BE49-F238E27FC236}">
                  <a16:creationId xmlns:a16="http://schemas.microsoft.com/office/drawing/2014/main" id="{077A2B58-0473-6AFC-E4D3-A60245C29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8" name="Obraz 7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824BC3EF-D296-8AB0-20F7-6DFAC9AC3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9" name="Tytuł 1">
            <a:extLst>
              <a:ext uri="{FF2B5EF4-FFF2-40B4-BE49-F238E27FC236}">
                <a16:creationId xmlns:a16="http://schemas.microsoft.com/office/drawing/2014/main" id="{9CC48F47-996C-95E3-F296-F9E35456AF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B562BCB-DEB5-4E67-46BB-7C40D0875CDF}"/>
              </a:ext>
            </a:extLst>
          </p:cNvPr>
          <p:cNvSpPr txBox="1"/>
          <p:nvPr/>
        </p:nvSpPr>
        <p:spPr>
          <a:xfrm>
            <a:off x="899592" y="938044"/>
            <a:ext cx="7416824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Numerical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illustration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MAPLE-Excel-ABAQUS</a:t>
            </a:r>
          </a:p>
          <a:p>
            <a:pPr>
              <a:lnSpc>
                <a:spcPct val="150000"/>
              </a:lnSpc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6626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827584" y="1103833"/>
            <a:ext cx="78858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Concluding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remarks</a:t>
            </a:r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pl-PL" dirty="0"/>
              <a:t>[1] MAPLE software </a:t>
            </a:r>
            <a:r>
              <a:rPr lang="pl-PL" dirty="0" err="1"/>
              <a:t>can</a:t>
            </a:r>
            <a:r>
              <a:rPr lang="pl-PL" dirty="0"/>
              <a:t> be </a:t>
            </a:r>
            <a:r>
              <a:rPr lang="pl-PL" dirty="0" err="1"/>
              <a:t>efficiently</a:t>
            </a:r>
            <a:r>
              <a:rPr lang="pl-PL" dirty="0"/>
              <a:t> </a:t>
            </a:r>
            <a:r>
              <a:rPr lang="pl-PL" dirty="0" err="1"/>
              <a:t>engaged</a:t>
            </a:r>
            <a:r>
              <a:rPr lang="pl-PL" dirty="0"/>
              <a:t> to </a:t>
            </a:r>
            <a:r>
              <a:rPr lang="pl-PL" dirty="0" err="1"/>
              <a:t>determine</a:t>
            </a:r>
            <a:r>
              <a:rPr lang="pl-PL" dirty="0"/>
              <a:t> Shannon </a:t>
            </a:r>
            <a:r>
              <a:rPr lang="pl-PL" dirty="0" err="1"/>
              <a:t>entropy</a:t>
            </a:r>
            <a:r>
              <a:rPr lang="pl-PL" dirty="0"/>
              <a:t> (and </a:t>
            </a:r>
            <a:r>
              <a:rPr lang="pl-PL" dirty="0" err="1"/>
              <a:t>also</a:t>
            </a:r>
            <a:r>
              <a:rPr lang="pl-PL" dirty="0"/>
              <a:t> </a:t>
            </a:r>
            <a:r>
              <a:rPr lang="pl-PL" dirty="0" err="1"/>
              <a:t>relative</a:t>
            </a:r>
            <a:r>
              <a:rPr lang="pl-PL" dirty="0"/>
              <a:t> </a:t>
            </a:r>
            <a:r>
              <a:rPr lang="pl-PL" dirty="0" err="1"/>
              <a:t>entropies</a:t>
            </a:r>
            <a:r>
              <a:rPr lang="pl-PL" dirty="0"/>
              <a:t>) in </a:t>
            </a:r>
            <a:r>
              <a:rPr lang="pl-PL" dirty="0" err="1"/>
              <a:t>various</a:t>
            </a:r>
            <a:r>
              <a:rPr lang="pl-PL" dirty="0"/>
              <a:t> engineering, </a:t>
            </a:r>
            <a:r>
              <a:rPr lang="pl-PL" dirty="0" err="1"/>
              <a:t>both</a:t>
            </a:r>
            <a:r>
              <a:rPr lang="pl-PL" dirty="0"/>
              <a:t> </a:t>
            </a:r>
            <a:r>
              <a:rPr lang="pl-PL" dirty="0" err="1"/>
              <a:t>linear</a:t>
            </a:r>
            <a:r>
              <a:rPr lang="pl-PL" dirty="0"/>
              <a:t> as </a:t>
            </a:r>
            <a:r>
              <a:rPr lang="pl-PL" dirty="0" err="1"/>
              <a:t>well</a:t>
            </a:r>
            <a:r>
              <a:rPr lang="pl-PL" dirty="0"/>
              <a:t> as </a:t>
            </a:r>
            <a:r>
              <a:rPr lang="pl-PL" dirty="0" err="1"/>
              <a:t>transient</a:t>
            </a:r>
            <a:r>
              <a:rPr lang="pl-PL" dirty="0"/>
              <a:t> and </a:t>
            </a:r>
            <a:r>
              <a:rPr lang="pl-PL" dirty="0" err="1"/>
              <a:t>nonlinear</a:t>
            </a:r>
            <a:r>
              <a:rPr lang="pl-PL" dirty="0"/>
              <a:t>, </a:t>
            </a:r>
            <a:r>
              <a:rPr lang="pl-PL" dirty="0" err="1"/>
              <a:t>problems</a:t>
            </a:r>
            <a:r>
              <a:rPr lang="pl-PL" dirty="0"/>
              <a:t>. </a:t>
            </a:r>
            <a:r>
              <a:rPr lang="pl-PL" dirty="0" err="1"/>
              <a:t>This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thanks</a:t>
            </a:r>
            <a:r>
              <a:rPr lang="pl-PL" dirty="0"/>
              <a:t> to </a:t>
            </a:r>
            <a:r>
              <a:rPr lang="pl-PL" dirty="0" err="1"/>
              <a:t>relatively</a:t>
            </a:r>
            <a:r>
              <a:rPr lang="pl-PL" dirty="0"/>
              <a:t> </a:t>
            </a:r>
            <a:r>
              <a:rPr lang="pl-PL" dirty="0" err="1"/>
              <a:t>easy</a:t>
            </a:r>
            <a:r>
              <a:rPr lang="pl-PL" dirty="0"/>
              <a:t> </a:t>
            </a:r>
            <a:r>
              <a:rPr lang="pl-PL" dirty="0" err="1"/>
              <a:t>interoperability</a:t>
            </a:r>
            <a:r>
              <a:rPr lang="pl-PL" dirty="0"/>
              <a:t> with the FEM </a:t>
            </a:r>
            <a:r>
              <a:rPr lang="pl-PL" dirty="0" err="1"/>
              <a:t>commercial</a:t>
            </a:r>
            <a:r>
              <a:rPr lang="pl-PL" dirty="0"/>
              <a:t> </a:t>
            </a:r>
            <a:r>
              <a:rPr lang="pl-PL" dirty="0" err="1"/>
              <a:t>systems</a:t>
            </a:r>
            <a:r>
              <a:rPr lang="pl-PL" dirty="0"/>
              <a:t> (ANSYS </a:t>
            </a:r>
            <a:r>
              <a:rPr lang="pl-PL" dirty="0" err="1"/>
              <a:t>or</a:t>
            </a:r>
            <a:r>
              <a:rPr lang="pl-PL" dirty="0"/>
              <a:t> ABAQUS) and </a:t>
            </a:r>
            <a:r>
              <a:rPr lang="pl-PL" dirty="0" err="1"/>
              <a:t>common</a:t>
            </a:r>
            <a:r>
              <a:rPr lang="pl-PL" dirty="0"/>
              <a:t> </a:t>
            </a:r>
            <a:r>
              <a:rPr lang="pl-PL" dirty="0" err="1"/>
              <a:t>usage</a:t>
            </a:r>
            <a:r>
              <a:rPr lang="pl-PL" dirty="0"/>
              <a:t> with FORTRAN </a:t>
            </a:r>
            <a:r>
              <a:rPr lang="pl-PL" dirty="0" err="1"/>
              <a:t>sources</a:t>
            </a:r>
            <a:r>
              <a:rPr lang="pl-PL" dirty="0"/>
              <a:t>. </a:t>
            </a:r>
          </a:p>
          <a:p>
            <a:pPr>
              <a:lnSpc>
                <a:spcPct val="150000"/>
              </a:lnSpc>
            </a:pPr>
            <a:r>
              <a:rPr lang="pl-PL" dirty="0"/>
              <a:t>[2] It </a:t>
            </a:r>
            <a:r>
              <a:rPr lang="pl-PL" dirty="0" err="1"/>
              <a:t>would</a:t>
            </a:r>
            <a:r>
              <a:rPr lang="pl-PL" dirty="0"/>
              <a:t> be </a:t>
            </a:r>
            <a:r>
              <a:rPr lang="pl-PL" dirty="0" err="1"/>
              <a:t>very</a:t>
            </a:r>
            <a:r>
              <a:rPr lang="pl-PL" dirty="0"/>
              <a:t> </a:t>
            </a:r>
            <a:r>
              <a:rPr lang="pl-PL" dirty="0" err="1"/>
              <a:t>plausible</a:t>
            </a:r>
            <a:r>
              <a:rPr lang="pl-PL" dirty="0"/>
              <a:t> to </a:t>
            </a:r>
            <a:r>
              <a:rPr lang="pl-PL" dirty="0" err="1"/>
              <a:t>make</a:t>
            </a:r>
            <a:r>
              <a:rPr lang="pl-PL" dirty="0"/>
              <a:t> </a:t>
            </a:r>
            <a:r>
              <a:rPr lang="pl-PL" dirty="0" err="1"/>
              <a:t>an</a:t>
            </a:r>
            <a:r>
              <a:rPr lang="pl-PL" dirty="0"/>
              <a:t> </a:t>
            </a:r>
            <a:r>
              <a:rPr lang="pl-PL" dirty="0" err="1"/>
              <a:t>implementation</a:t>
            </a:r>
            <a:r>
              <a:rPr lang="pl-PL" dirty="0"/>
              <a:t> of Shannon </a:t>
            </a:r>
            <a:r>
              <a:rPr lang="pl-PL" dirty="0" err="1"/>
              <a:t>entropy</a:t>
            </a:r>
            <a:r>
              <a:rPr lang="pl-PL" dirty="0"/>
              <a:t> in „</a:t>
            </a:r>
            <a:r>
              <a:rPr lang="pl-PL" dirty="0" err="1"/>
              <a:t>Statistics</a:t>
            </a:r>
            <a:r>
              <a:rPr lang="pl-PL" dirty="0"/>
              <a:t>” </a:t>
            </a:r>
            <a:r>
              <a:rPr lang="pl-PL" dirty="0" err="1"/>
              <a:t>library</a:t>
            </a:r>
            <a:r>
              <a:rPr lang="pl-PL" dirty="0"/>
              <a:t> of MAPLE for </a:t>
            </a:r>
            <a:r>
              <a:rPr lang="pl-PL" dirty="0" err="1"/>
              <a:t>determination</a:t>
            </a:r>
            <a:r>
              <a:rPr lang="pl-PL" dirty="0"/>
              <a:t> of the </a:t>
            </a:r>
            <a:r>
              <a:rPr lang="pl-PL" dirty="0" err="1"/>
              <a:t>entropies</a:t>
            </a:r>
            <a:r>
              <a:rPr lang="pl-PL" dirty="0"/>
              <a:t> for </a:t>
            </a:r>
            <a:r>
              <a:rPr lang="pl-PL" dirty="0" err="1"/>
              <a:t>large</a:t>
            </a:r>
            <a:r>
              <a:rPr lang="pl-PL" dirty="0"/>
              <a:t> </a:t>
            </a:r>
            <a:r>
              <a:rPr lang="pl-PL" dirty="0" err="1"/>
              <a:t>vectors</a:t>
            </a:r>
            <a:r>
              <a:rPr lang="pl-PL" dirty="0"/>
              <a:t> (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lists</a:t>
            </a:r>
            <a:r>
              <a:rPr lang="pl-PL" dirty="0"/>
              <a:t>) of the </a:t>
            </a:r>
            <a:r>
              <a:rPr lang="pl-PL" dirty="0" err="1"/>
              <a:t>discrete</a:t>
            </a:r>
            <a:r>
              <a:rPr lang="pl-PL" dirty="0"/>
              <a:t> </a:t>
            </a:r>
            <a:r>
              <a:rPr lang="pl-PL" dirty="0" err="1"/>
              <a:t>numerical</a:t>
            </a:r>
            <a:r>
              <a:rPr lang="pl-PL" dirty="0"/>
              <a:t> </a:t>
            </a:r>
            <a:r>
              <a:rPr lang="pl-PL" dirty="0" err="1"/>
              <a:t>values</a:t>
            </a:r>
            <a:r>
              <a:rPr lang="pl-PL" dirty="0"/>
              <a:t>.  </a:t>
            </a:r>
          </a:p>
          <a:p>
            <a:endParaRPr lang="pl-PL" dirty="0"/>
          </a:p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DC886C84-3337-5A9D-A581-5D3DE6F6F75C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352E0018-83C5-A95E-BD7E-6F51D1F2C5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DD66885B-49F5-B833-03E0-A24BE1D884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5" name="Obraz 4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7008C770-E757-7B7E-7CDE-1530E0AD7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36E136F1-77E0-3E75-6A8A-94114B770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858600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323528" y="994077"/>
            <a:ext cx="83898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Acknowledgment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pl-PL" sz="2000" dirty="0"/>
              <a:t>[1] The Author </a:t>
            </a:r>
            <a:r>
              <a:rPr lang="pl-PL" sz="2000" dirty="0" err="1"/>
              <a:t>would</a:t>
            </a:r>
            <a:r>
              <a:rPr lang="pl-PL" sz="2000" dirty="0"/>
              <a:t> </a:t>
            </a:r>
            <a:r>
              <a:rPr lang="pl-PL" sz="2000" dirty="0" err="1"/>
              <a:t>like</a:t>
            </a:r>
            <a:r>
              <a:rPr lang="pl-PL" sz="2000" dirty="0"/>
              <a:t> to </a:t>
            </a:r>
            <a:r>
              <a:rPr lang="pl-PL" sz="2000" dirty="0" err="1"/>
              <a:t>acknowledge</a:t>
            </a:r>
            <a:r>
              <a:rPr lang="pl-PL" sz="2000" dirty="0"/>
              <a:t> a </a:t>
            </a:r>
            <a:r>
              <a:rPr lang="pl-PL" sz="2000" dirty="0" err="1"/>
              <a:t>financial</a:t>
            </a:r>
            <a:r>
              <a:rPr lang="pl-PL" sz="2000" dirty="0"/>
              <a:t> support from </a:t>
            </a:r>
            <a:r>
              <a:rPr lang="pl-PL" sz="2000" dirty="0" err="1"/>
              <a:t>Polish</a:t>
            </a:r>
            <a:r>
              <a:rPr lang="pl-PL" sz="2000" dirty="0"/>
              <a:t> </a:t>
            </a:r>
            <a:r>
              <a:rPr lang="pl-PL" sz="2000" dirty="0" err="1"/>
              <a:t>National</a:t>
            </a:r>
            <a:r>
              <a:rPr lang="pl-PL" sz="2000" dirty="0"/>
              <a:t> Science Center in </a:t>
            </a:r>
            <a:r>
              <a:rPr lang="pl-PL" sz="2000" dirty="0" err="1"/>
              <a:t>Cracow</a:t>
            </a:r>
            <a:r>
              <a:rPr lang="pl-PL" sz="2000" dirty="0"/>
              <a:t> in the </a:t>
            </a:r>
            <a:r>
              <a:rPr lang="pl-PL" sz="2000" dirty="0" err="1"/>
              <a:t>framework</a:t>
            </a:r>
            <a:r>
              <a:rPr lang="pl-PL" sz="2000" dirty="0"/>
              <a:t> of the </a:t>
            </a:r>
            <a:r>
              <a:rPr lang="pl-PL" sz="2000" dirty="0" err="1"/>
              <a:t>Research</a:t>
            </a:r>
            <a:r>
              <a:rPr lang="pl-PL" sz="2000" dirty="0"/>
              <a:t> Grant OPUS 2022-2025, „</a:t>
            </a:r>
            <a:r>
              <a:rPr lang="pl-PL" sz="2000" i="1" dirty="0" err="1"/>
              <a:t>Probabilistic</a:t>
            </a:r>
            <a:r>
              <a:rPr lang="pl-PL" sz="2000" i="1" dirty="0"/>
              <a:t> </a:t>
            </a:r>
            <a:r>
              <a:rPr lang="pl-PL" sz="2000" i="1" dirty="0" err="1"/>
              <a:t>entropy</a:t>
            </a:r>
            <a:r>
              <a:rPr lang="pl-PL" sz="2000" i="1" dirty="0"/>
              <a:t> in engineering </a:t>
            </a:r>
            <a:r>
              <a:rPr lang="pl-PL" sz="2000" i="1" dirty="0" err="1"/>
              <a:t>computations</a:t>
            </a:r>
            <a:r>
              <a:rPr lang="pl-PL" sz="2000" dirty="0"/>
              <a:t>”. </a:t>
            </a:r>
          </a:p>
          <a:p>
            <a:pPr>
              <a:lnSpc>
                <a:spcPct val="150000"/>
              </a:lnSpc>
            </a:pPr>
            <a:r>
              <a:rPr lang="pl-PL" sz="2000" dirty="0"/>
              <a:t>[2] The Author </a:t>
            </a:r>
            <a:r>
              <a:rPr lang="pl-PL" sz="2000" dirty="0" err="1"/>
              <a:t>would</a:t>
            </a:r>
            <a:r>
              <a:rPr lang="pl-PL" sz="2000" dirty="0"/>
              <a:t> </a:t>
            </a:r>
            <a:r>
              <a:rPr lang="pl-PL" sz="2000" dirty="0" err="1"/>
              <a:t>like</a:t>
            </a:r>
            <a:r>
              <a:rPr lang="pl-PL" sz="2000" dirty="0"/>
              <a:t> to express His </a:t>
            </a:r>
            <a:r>
              <a:rPr lang="pl-PL" sz="2000" dirty="0" err="1"/>
              <a:t>gratitude</a:t>
            </a:r>
            <a:r>
              <a:rPr lang="pl-PL" sz="2000" dirty="0"/>
              <a:t> for </a:t>
            </a:r>
            <a:r>
              <a:rPr lang="pl-PL" sz="2000" dirty="0" err="1"/>
              <a:t>Maplesoft</a:t>
            </a:r>
            <a:r>
              <a:rPr lang="pl-PL" sz="2000" dirty="0"/>
              <a:t> </a:t>
            </a:r>
            <a:r>
              <a:rPr lang="pl-PL" sz="2000" dirty="0" err="1"/>
              <a:t>company</a:t>
            </a:r>
            <a:r>
              <a:rPr lang="pl-PL" sz="2000" dirty="0"/>
              <a:t> for </a:t>
            </a:r>
            <a:r>
              <a:rPr lang="pl-PL" sz="2000" dirty="0" err="1"/>
              <a:t>its</a:t>
            </a:r>
            <a:r>
              <a:rPr lang="pl-PL" sz="2000" dirty="0"/>
              <a:t> </a:t>
            </a:r>
            <a:r>
              <a:rPr lang="pl-PL" sz="2000" dirty="0" err="1"/>
              <a:t>efficient</a:t>
            </a:r>
            <a:r>
              <a:rPr lang="pl-PL" sz="2000" dirty="0"/>
              <a:t> </a:t>
            </a:r>
            <a:r>
              <a:rPr lang="pl-PL" sz="2000" dirty="0" err="1"/>
              <a:t>computer</a:t>
            </a:r>
            <a:r>
              <a:rPr lang="pl-PL" sz="2000" dirty="0"/>
              <a:t> algebra environment, </a:t>
            </a:r>
            <a:r>
              <a:rPr lang="pl-PL" sz="2000" dirty="0" err="1"/>
              <a:t>which</a:t>
            </a:r>
            <a:r>
              <a:rPr lang="pl-PL" sz="2000" dirty="0"/>
              <a:t> </a:t>
            </a:r>
            <a:r>
              <a:rPr lang="pl-PL" sz="2000" dirty="0" err="1"/>
              <a:t>enabled</a:t>
            </a:r>
            <a:r>
              <a:rPr lang="pl-PL" sz="2000" dirty="0"/>
              <a:t> </a:t>
            </a:r>
            <a:r>
              <a:rPr lang="pl-PL" sz="2000" dirty="0" err="1"/>
              <a:t>completing</a:t>
            </a:r>
            <a:r>
              <a:rPr lang="pl-PL" sz="2000" dirty="0"/>
              <a:t> 2 </a:t>
            </a:r>
            <a:r>
              <a:rPr lang="pl-PL" sz="2000" dirty="0" err="1"/>
              <a:t>monographs</a:t>
            </a:r>
            <a:r>
              <a:rPr lang="pl-PL" sz="2000" dirty="0"/>
              <a:t>, 1 </a:t>
            </a:r>
            <a:r>
              <a:rPr lang="pl-PL" sz="2000" dirty="0" err="1"/>
              <a:t>academic</a:t>
            </a:r>
            <a:r>
              <a:rPr lang="pl-PL" sz="2000" dirty="0"/>
              <a:t> </a:t>
            </a:r>
            <a:r>
              <a:rPr lang="pl-PL" sz="2000" dirty="0" err="1"/>
              <a:t>textbook</a:t>
            </a:r>
            <a:r>
              <a:rPr lang="pl-PL" sz="2000" dirty="0"/>
              <a:t>, </a:t>
            </a:r>
            <a:r>
              <a:rPr lang="pl-PL" sz="2000" dirty="0" err="1"/>
              <a:t>over</a:t>
            </a:r>
            <a:r>
              <a:rPr lang="pl-PL" sz="2000" dirty="0"/>
              <a:t> 350 </a:t>
            </a:r>
            <a:r>
              <a:rPr lang="pl-PL" sz="2000" dirty="0" err="1"/>
              <a:t>research</a:t>
            </a:r>
            <a:r>
              <a:rPr lang="pl-PL" sz="2000" dirty="0"/>
              <a:t> </a:t>
            </a:r>
            <a:r>
              <a:rPr lang="pl-PL" sz="2000" dirty="0" err="1"/>
              <a:t>articles</a:t>
            </a:r>
            <a:r>
              <a:rPr lang="pl-PL" sz="2000" dirty="0"/>
              <a:t> and </a:t>
            </a:r>
            <a:r>
              <a:rPr lang="pl-PL" sz="2000" dirty="0" err="1"/>
              <a:t>conference</a:t>
            </a:r>
            <a:r>
              <a:rPr lang="pl-PL" sz="2000" dirty="0"/>
              <a:t> </a:t>
            </a:r>
            <a:r>
              <a:rPr lang="pl-PL" sz="2000" dirty="0" err="1"/>
              <a:t>submissions</a:t>
            </a:r>
            <a:r>
              <a:rPr lang="pl-PL" sz="2000" dirty="0"/>
              <a:t> as </a:t>
            </a:r>
            <a:r>
              <a:rPr lang="pl-PL" sz="2000" dirty="0" err="1"/>
              <a:t>well</a:t>
            </a:r>
            <a:r>
              <a:rPr lang="pl-PL" sz="2000" dirty="0"/>
              <a:t> as </a:t>
            </a:r>
            <a:r>
              <a:rPr lang="pl-PL" sz="2000" dirty="0" err="1"/>
              <a:t>many</a:t>
            </a:r>
            <a:r>
              <a:rPr lang="pl-PL" sz="2000" dirty="0"/>
              <a:t>, </a:t>
            </a:r>
            <a:r>
              <a:rPr lang="pl-PL" sz="2000" dirty="0" err="1"/>
              <a:t>many</a:t>
            </a:r>
            <a:r>
              <a:rPr lang="pl-PL" sz="2000" dirty="0"/>
              <a:t> </a:t>
            </a:r>
            <a:r>
              <a:rPr lang="pl-PL" sz="2000" dirty="0" err="1"/>
              <a:t>presentations</a:t>
            </a:r>
            <a:r>
              <a:rPr lang="pl-PL" sz="2000" dirty="0"/>
              <a:t> </a:t>
            </a:r>
            <a:r>
              <a:rPr lang="pl-PL" sz="2000" dirty="0" err="1"/>
              <a:t>concerning</a:t>
            </a:r>
            <a:r>
              <a:rPr lang="pl-PL" sz="2000" dirty="0"/>
              <a:t> </a:t>
            </a:r>
            <a:r>
              <a:rPr lang="pl-PL" sz="2000" dirty="0" err="1"/>
              <a:t>probabilistic</a:t>
            </a:r>
            <a:r>
              <a:rPr lang="pl-PL" sz="2000" dirty="0"/>
              <a:t> </a:t>
            </a:r>
            <a:r>
              <a:rPr lang="pl-PL" sz="2000" dirty="0" err="1"/>
              <a:t>methods</a:t>
            </a:r>
            <a:r>
              <a:rPr lang="pl-PL" sz="2000" dirty="0"/>
              <a:t> and </a:t>
            </a:r>
            <a:r>
              <a:rPr lang="pl-PL" sz="2000" dirty="0" err="1"/>
              <a:t>models</a:t>
            </a:r>
            <a:r>
              <a:rPr lang="pl-PL" sz="2000" dirty="0"/>
              <a:t>, and </a:t>
            </a:r>
            <a:r>
              <a:rPr lang="pl-PL" sz="2000" dirty="0" err="1"/>
              <a:t>also</a:t>
            </a:r>
            <a:r>
              <a:rPr lang="pl-PL" sz="2000" dirty="0"/>
              <a:t> </a:t>
            </a:r>
            <a:r>
              <a:rPr lang="pl-PL" sz="2000" dirty="0" err="1"/>
              <a:t>optimization</a:t>
            </a:r>
            <a:r>
              <a:rPr lang="pl-PL" sz="2000" dirty="0"/>
              <a:t> </a:t>
            </a:r>
            <a:r>
              <a:rPr lang="pl-PL" sz="2000" dirty="0" err="1"/>
              <a:t>problems</a:t>
            </a:r>
            <a:r>
              <a:rPr lang="pl-PL" sz="2000" dirty="0"/>
              <a:t> </a:t>
            </a:r>
            <a:r>
              <a:rPr lang="pl-PL" sz="2000" dirty="0" err="1"/>
              <a:t>solutions</a:t>
            </a:r>
            <a:r>
              <a:rPr lang="pl-PL" sz="2000" dirty="0"/>
              <a:t>. </a:t>
            </a:r>
          </a:p>
          <a:p>
            <a:endParaRPr lang="pl-PL" dirty="0"/>
          </a:p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1406BF72-2AAD-E5F2-5D19-75EDD38D8CDA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D4809CC7-0DF3-3100-8A93-BF686E7AF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B66F18F3-CB2A-3A5B-1DD1-7F4F07CB8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5" name="Obraz 4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F27A7147-2C73-03C7-3394-69ED47BEA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E8AE3A39-BE80-709D-4B02-90E70325A0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251498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377064" y="930781"/>
            <a:ext cx="838987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Recent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publications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devoted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endParaRPr lang="pl-P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pl-PL" sz="2000" dirty="0"/>
              <a:t>[1] M. Kamiński, </a:t>
            </a:r>
            <a:r>
              <a:rPr lang="pl-PL" sz="2000" dirty="0" err="1"/>
              <a:t>Probabilistic</a:t>
            </a:r>
            <a:r>
              <a:rPr lang="pl-PL" sz="2000" dirty="0"/>
              <a:t> </a:t>
            </a:r>
            <a:r>
              <a:rPr lang="pl-PL" sz="2000" dirty="0" err="1"/>
              <a:t>entropy</a:t>
            </a:r>
            <a:r>
              <a:rPr lang="pl-PL" sz="2000" dirty="0"/>
              <a:t> in </a:t>
            </a:r>
            <a:r>
              <a:rPr lang="pl-PL" sz="2000" dirty="0" err="1"/>
              <a:t>homogenization</a:t>
            </a:r>
            <a:r>
              <a:rPr lang="pl-PL" sz="2000" dirty="0"/>
              <a:t> of the </a:t>
            </a:r>
            <a:r>
              <a:rPr lang="pl-PL" sz="2000" dirty="0" err="1"/>
              <a:t>periodic</a:t>
            </a:r>
            <a:r>
              <a:rPr lang="pl-PL" sz="2000" dirty="0"/>
              <a:t> </a:t>
            </a:r>
            <a:r>
              <a:rPr lang="pl-PL" sz="2000" dirty="0" err="1"/>
              <a:t>fiber-reinforced</a:t>
            </a:r>
            <a:r>
              <a:rPr lang="pl-PL" sz="2000" dirty="0"/>
              <a:t> </a:t>
            </a:r>
            <a:r>
              <a:rPr lang="pl-PL" sz="2000" dirty="0" err="1"/>
              <a:t>composites</a:t>
            </a:r>
            <a:r>
              <a:rPr lang="pl-PL" sz="2000" dirty="0"/>
              <a:t> with </a:t>
            </a:r>
            <a:r>
              <a:rPr lang="pl-PL" sz="2000" dirty="0" err="1"/>
              <a:t>random</a:t>
            </a:r>
            <a:r>
              <a:rPr lang="pl-PL" sz="2000" dirty="0"/>
              <a:t> </a:t>
            </a:r>
            <a:r>
              <a:rPr lang="pl-PL" sz="2000" dirty="0" err="1"/>
              <a:t>elastic</a:t>
            </a:r>
            <a:r>
              <a:rPr lang="pl-PL" sz="2000" dirty="0"/>
              <a:t> </a:t>
            </a:r>
            <a:r>
              <a:rPr lang="pl-PL" sz="2000" dirty="0" err="1"/>
              <a:t>parameters</a:t>
            </a:r>
            <a:r>
              <a:rPr lang="pl-PL" sz="2000" dirty="0"/>
              <a:t>. </a:t>
            </a:r>
            <a:r>
              <a:rPr lang="pl-PL" sz="2000" dirty="0" err="1"/>
              <a:t>Int</a:t>
            </a:r>
            <a:r>
              <a:rPr lang="pl-PL" sz="2000" dirty="0"/>
              <a:t>. J. </a:t>
            </a:r>
            <a:r>
              <a:rPr lang="pl-PL" sz="2000" dirty="0" err="1"/>
              <a:t>Num</a:t>
            </a:r>
            <a:r>
              <a:rPr lang="pl-PL" sz="2000" dirty="0"/>
              <a:t>. </a:t>
            </a:r>
            <a:r>
              <a:rPr lang="pl-PL" sz="2000" dirty="0" err="1"/>
              <a:t>Meth</a:t>
            </a:r>
            <a:r>
              <a:rPr lang="pl-PL" sz="2000" dirty="0"/>
              <a:t>. </a:t>
            </a:r>
            <a:r>
              <a:rPr lang="pl-PL" sz="2000" dirty="0" err="1"/>
              <a:t>Engrg</a:t>
            </a:r>
            <a:r>
              <a:rPr lang="pl-PL" sz="2000" dirty="0"/>
              <a:t>. 90(8): 939-954, 2012. </a:t>
            </a:r>
          </a:p>
          <a:p>
            <a:pPr algn="l"/>
            <a:endParaRPr lang="pl-PL" sz="2000" dirty="0"/>
          </a:p>
          <a:p>
            <a:pPr algn="l"/>
            <a:r>
              <a:rPr lang="pl-PL" sz="2000" dirty="0"/>
              <a:t>[2] M. Kamiński, </a:t>
            </a:r>
            <a:r>
              <a:rPr lang="pl-PL" sz="2000" dirty="0" err="1"/>
              <a:t>Tsallis</a:t>
            </a:r>
            <a:r>
              <a:rPr lang="pl-PL" sz="2000" dirty="0"/>
              <a:t> </a:t>
            </a:r>
            <a:r>
              <a:rPr lang="pl-PL" sz="2000" dirty="0" err="1"/>
              <a:t>entropy</a:t>
            </a:r>
            <a:r>
              <a:rPr lang="pl-PL" sz="2000" dirty="0"/>
              <a:t> in dual </a:t>
            </a:r>
            <a:r>
              <a:rPr lang="pl-PL" sz="2000" dirty="0" err="1"/>
              <a:t>homogenization</a:t>
            </a:r>
            <a:r>
              <a:rPr lang="pl-PL" sz="2000" dirty="0"/>
              <a:t> of </a:t>
            </a:r>
            <a:r>
              <a:rPr lang="pl-PL" sz="2000" dirty="0" err="1"/>
              <a:t>random</a:t>
            </a:r>
            <a:r>
              <a:rPr lang="pl-PL" sz="2000" dirty="0"/>
              <a:t> </a:t>
            </a:r>
            <a:r>
              <a:rPr lang="pl-PL" sz="2000" dirty="0" err="1"/>
              <a:t>composites</a:t>
            </a:r>
            <a:r>
              <a:rPr lang="pl-PL" sz="2000" dirty="0"/>
              <a:t> </a:t>
            </a:r>
            <a:r>
              <a:rPr lang="pl-PL" sz="2000" dirty="0" err="1"/>
              <a:t>using</a:t>
            </a:r>
            <a:r>
              <a:rPr lang="pl-PL" sz="2000" dirty="0"/>
              <a:t> the </a:t>
            </a:r>
            <a:r>
              <a:rPr lang="pl-PL" sz="2000" dirty="0" err="1"/>
              <a:t>stochastic</a:t>
            </a:r>
            <a:r>
              <a:rPr lang="pl-PL" sz="2000" dirty="0"/>
              <a:t> </a:t>
            </a:r>
            <a:r>
              <a:rPr lang="pl-PL" sz="2000" dirty="0" err="1"/>
              <a:t>finite</a:t>
            </a:r>
            <a:r>
              <a:rPr lang="pl-PL" sz="2000" dirty="0"/>
              <a:t> element </a:t>
            </a:r>
            <a:r>
              <a:rPr lang="pl-PL" sz="2000" dirty="0" err="1"/>
              <a:t>method</a:t>
            </a:r>
            <a:r>
              <a:rPr lang="pl-PL" sz="2000" dirty="0"/>
              <a:t>. </a:t>
            </a:r>
            <a:r>
              <a:rPr lang="pl-PL" sz="2000" dirty="0" err="1"/>
              <a:t>Int</a:t>
            </a:r>
            <a:r>
              <a:rPr lang="pl-PL" sz="2000" dirty="0"/>
              <a:t>. J. </a:t>
            </a:r>
            <a:r>
              <a:rPr lang="pl-PL" sz="2000" dirty="0" err="1"/>
              <a:t>Num</a:t>
            </a:r>
            <a:r>
              <a:rPr lang="pl-PL" sz="2000" dirty="0"/>
              <a:t>. </a:t>
            </a:r>
            <a:r>
              <a:rPr lang="pl-PL" sz="2000" dirty="0" err="1"/>
              <a:t>Meth</a:t>
            </a:r>
            <a:r>
              <a:rPr lang="pl-PL" sz="2000" dirty="0"/>
              <a:t>. </a:t>
            </a:r>
            <a:r>
              <a:rPr lang="pl-PL" sz="2000" dirty="0" err="1"/>
              <a:t>Engrg</a:t>
            </a:r>
            <a:r>
              <a:rPr lang="pl-PL" sz="2000" dirty="0"/>
              <a:t>. 113(5): 834-857, 2018. </a:t>
            </a:r>
          </a:p>
          <a:p>
            <a:pPr algn="l"/>
            <a:endParaRPr lang="pl-PL" sz="2000" dirty="0"/>
          </a:p>
          <a:p>
            <a:pPr algn="l"/>
            <a:r>
              <a:rPr lang="pl-PL" sz="2000" dirty="0"/>
              <a:t>[3] M. Kamiński, </a:t>
            </a:r>
            <a:r>
              <a:rPr lang="pl-PL" sz="2000" dirty="0" err="1"/>
              <a:t>Uncertainty</a:t>
            </a:r>
            <a:r>
              <a:rPr lang="pl-PL" sz="2000" dirty="0"/>
              <a:t> </a:t>
            </a:r>
            <a:r>
              <a:rPr lang="pl-PL" sz="2000" dirty="0" err="1"/>
              <a:t>propagation</a:t>
            </a:r>
            <a:r>
              <a:rPr lang="pl-PL" sz="2000" dirty="0"/>
              <a:t>, </a:t>
            </a:r>
            <a:r>
              <a:rPr lang="pl-PL" sz="2000" dirty="0" err="1"/>
              <a:t>entropy</a:t>
            </a:r>
            <a:r>
              <a:rPr lang="pl-PL" sz="2000" dirty="0"/>
              <a:t> and </a:t>
            </a:r>
            <a:r>
              <a:rPr lang="pl-PL" sz="2000" dirty="0" err="1"/>
              <a:t>relative</a:t>
            </a:r>
            <a:r>
              <a:rPr lang="pl-PL" sz="2000" dirty="0"/>
              <a:t> </a:t>
            </a:r>
            <a:r>
              <a:rPr lang="pl-PL" sz="2000" dirty="0" err="1"/>
              <a:t>entropy</a:t>
            </a:r>
            <a:r>
              <a:rPr lang="pl-PL" sz="2000" dirty="0"/>
              <a:t> in the </a:t>
            </a:r>
            <a:r>
              <a:rPr lang="pl-PL" sz="2000" dirty="0" err="1"/>
              <a:t>homogenization</a:t>
            </a:r>
            <a:r>
              <a:rPr lang="pl-PL" sz="2000" dirty="0"/>
              <a:t> of </a:t>
            </a:r>
            <a:r>
              <a:rPr lang="pl-PL" sz="2000" dirty="0" err="1"/>
              <a:t>some</a:t>
            </a:r>
            <a:r>
              <a:rPr lang="pl-PL" sz="2000" dirty="0"/>
              <a:t> </a:t>
            </a:r>
            <a:r>
              <a:rPr lang="pl-PL" sz="2000" dirty="0" err="1"/>
              <a:t>particulate</a:t>
            </a:r>
            <a:r>
              <a:rPr lang="pl-PL" sz="2000" dirty="0"/>
              <a:t> </a:t>
            </a:r>
            <a:r>
              <a:rPr lang="pl-PL" sz="2000" dirty="0" err="1"/>
              <a:t>composites</a:t>
            </a:r>
            <a:r>
              <a:rPr lang="pl-PL" sz="2000" dirty="0"/>
              <a:t>. </a:t>
            </a:r>
            <a:r>
              <a:rPr lang="pl-PL" sz="2000" dirty="0" err="1"/>
              <a:t>Int</a:t>
            </a:r>
            <a:r>
              <a:rPr lang="pl-PL" sz="2000" dirty="0"/>
              <a:t>. J. </a:t>
            </a:r>
            <a:r>
              <a:rPr lang="pl-PL" sz="2000" dirty="0" err="1"/>
              <a:t>Num</a:t>
            </a:r>
            <a:r>
              <a:rPr lang="pl-PL" sz="2000" dirty="0"/>
              <a:t>. </a:t>
            </a:r>
            <a:r>
              <a:rPr lang="pl-PL" sz="2000" dirty="0" err="1"/>
              <a:t>Meth</a:t>
            </a:r>
            <a:r>
              <a:rPr lang="pl-PL" sz="2000" dirty="0"/>
              <a:t>. </a:t>
            </a:r>
            <a:r>
              <a:rPr lang="pl-PL" sz="2000" dirty="0" err="1"/>
              <a:t>Engrg</a:t>
            </a:r>
            <a:r>
              <a:rPr lang="pl-PL" sz="2000" dirty="0"/>
              <a:t>. 124(17): 3834-3851, 2023. </a:t>
            </a:r>
          </a:p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1406BF72-2AAD-E5F2-5D19-75EDD38D8CDA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D4809CC7-0DF3-3100-8A93-BF686E7AF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B66F18F3-CB2A-3A5B-1DD1-7F4F07CB8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5" name="Obraz 4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F27A7147-2C73-03C7-3394-69ED47BEA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E8AE3A39-BE80-709D-4B02-90E70325A0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26155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1313435" y="1458357"/>
            <a:ext cx="6665286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overview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endParaRPr lang="pl-PL" sz="2000" dirty="0"/>
          </a:p>
          <a:p>
            <a:endParaRPr lang="pl-PL" sz="2000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Motivation</a:t>
            </a:r>
            <a:r>
              <a:rPr lang="pl-PL" sz="2000" dirty="0"/>
              <a:t> of </a:t>
            </a:r>
            <a:r>
              <a:rPr lang="pl-PL" sz="2000" dirty="0" err="1"/>
              <a:t>this</a:t>
            </a:r>
            <a:r>
              <a:rPr lang="pl-PL" sz="2000" dirty="0"/>
              <a:t> </a:t>
            </a:r>
            <a:r>
              <a:rPr lang="pl-PL" sz="2000" dirty="0" err="1"/>
              <a:t>research</a:t>
            </a:r>
            <a:r>
              <a:rPr lang="pl-PL" sz="2000" dirty="0"/>
              <a:t> </a:t>
            </a:r>
            <a:r>
              <a:rPr lang="pl-PL" sz="2000" dirty="0" err="1"/>
              <a:t>avenue</a:t>
            </a:r>
            <a:r>
              <a:rPr lang="pl-PL" sz="2000" dirty="0"/>
              <a:t> 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Probabilistic</a:t>
            </a:r>
            <a:r>
              <a:rPr lang="pl-PL" sz="2000" dirty="0"/>
              <a:t> </a:t>
            </a:r>
            <a:r>
              <a:rPr lang="pl-PL" sz="2000" dirty="0" err="1"/>
              <a:t>entropies</a:t>
            </a:r>
            <a:r>
              <a:rPr lang="pl-PL" sz="2000" dirty="0"/>
              <a:t> &amp; </a:t>
            </a:r>
            <a:r>
              <a:rPr lang="pl-PL" sz="2000" dirty="0" err="1"/>
              <a:t>its</a:t>
            </a:r>
            <a:r>
              <a:rPr lang="pl-PL" sz="2000" dirty="0"/>
              <a:t> </a:t>
            </a:r>
            <a:r>
              <a:rPr lang="pl-PL" sz="2000" dirty="0" err="1"/>
              <a:t>applications</a:t>
            </a:r>
            <a:r>
              <a:rPr lang="pl-PL" sz="2000" dirty="0"/>
              <a:t> 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Computational</a:t>
            </a:r>
            <a:r>
              <a:rPr lang="pl-PL" sz="2000" dirty="0"/>
              <a:t> </a:t>
            </a:r>
            <a:r>
              <a:rPr lang="pl-PL" sz="2000" dirty="0" err="1"/>
              <a:t>algorithm</a:t>
            </a:r>
            <a:r>
              <a:rPr lang="pl-PL" sz="2000" dirty="0"/>
              <a:t> with the Monte-Carlo </a:t>
            </a:r>
            <a:r>
              <a:rPr lang="pl-PL" sz="2000" dirty="0" err="1"/>
              <a:t>simulation</a:t>
            </a:r>
            <a:r>
              <a:rPr lang="pl-PL" sz="2000" dirty="0"/>
              <a:t>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Numerical</a:t>
            </a:r>
            <a:r>
              <a:rPr lang="pl-PL" sz="2000" dirty="0"/>
              <a:t> </a:t>
            </a:r>
            <a:r>
              <a:rPr lang="pl-PL" sz="2000" dirty="0" err="1"/>
              <a:t>illustrations</a:t>
            </a:r>
            <a:r>
              <a:rPr lang="pl-PL" sz="2000" dirty="0"/>
              <a:t> 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pl-PL" sz="2000" dirty="0" err="1"/>
              <a:t>Concluding</a:t>
            </a:r>
            <a:r>
              <a:rPr lang="pl-PL" sz="2000" dirty="0"/>
              <a:t> </a:t>
            </a:r>
            <a:r>
              <a:rPr lang="pl-PL" sz="2000" dirty="0" err="1"/>
              <a:t>remarks</a:t>
            </a:r>
            <a:r>
              <a:rPr lang="pl-PL" sz="2000" dirty="0"/>
              <a:t> </a:t>
            </a:r>
          </a:p>
          <a:p>
            <a:endParaRPr lang="pl-PL" dirty="0"/>
          </a:p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F99C1AC0-F77A-3FE8-6508-C19168136870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79F98483-E36F-8540-B8D9-496680D377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0AB04962-2677-054F-C230-2AC0CCE1B6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5" name="Obraz 4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D21B1E5A-E8E3-9A5F-EBE2-3518C381E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10" name="Tytuł 1">
            <a:extLst>
              <a:ext uri="{FF2B5EF4-FFF2-40B4-BE49-F238E27FC236}">
                <a16:creationId xmlns:a16="http://schemas.microsoft.com/office/drawing/2014/main" id="{AFD503BF-645C-DE79-1340-02EA3B9FC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pic>
        <p:nvPicPr>
          <p:cNvPr id="8" name="Obraz 7" descr="Obraz zawierający tekst, książka, roślina, design&#10;&#10;Opis wygenerowany automatycznie">
            <a:extLst>
              <a:ext uri="{FF2B5EF4-FFF2-40B4-BE49-F238E27FC236}">
                <a16:creationId xmlns:a16="http://schemas.microsoft.com/office/drawing/2014/main" id="{2A9B0680-1432-2064-4FBE-222719776D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123" y="932307"/>
            <a:ext cx="1578904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2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179512" y="1043439"/>
            <a:ext cx="869943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>
              <a:lnSpc>
                <a:spcPct val="150000"/>
              </a:lnSpc>
            </a:pPr>
            <a:endParaRPr lang="pl-PL" sz="2000" dirty="0"/>
          </a:p>
          <a:p>
            <a:pPr>
              <a:lnSpc>
                <a:spcPct val="150000"/>
              </a:lnSpc>
            </a:pPr>
            <a:r>
              <a:rPr lang="pl-PL" sz="2000" dirty="0"/>
              <a:t>[1] Presentation of the </a:t>
            </a:r>
            <a:r>
              <a:rPr lang="pl-PL" sz="2000" dirty="0" err="1"/>
              <a:t>hybrid</a:t>
            </a:r>
            <a:r>
              <a:rPr lang="pl-PL" sz="2000" dirty="0"/>
              <a:t> </a:t>
            </a:r>
            <a:r>
              <a:rPr lang="pl-PL" sz="2000" dirty="0" err="1"/>
              <a:t>symbolic-discrete</a:t>
            </a:r>
            <a:r>
              <a:rPr lang="pl-PL" sz="2000" dirty="0"/>
              <a:t> SFEM </a:t>
            </a:r>
            <a:r>
              <a:rPr lang="pl-PL" sz="2000" dirty="0" err="1"/>
              <a:t>technique</a:t>
            </a:r>
            <a:r>
              <a:rPr lang="pl-PL" sz="2000" dirty="0"/>
              <a:t> for </a:t>
            </a:r>
            <a:r>
              <a:rPr lang="pl-PL" sz="2000" dirty="0" err="1"/>
              <a:t>entropy</a:t>
            </a:r>
            <a:r>
              <a:rPr lang="pl-PL" sz="2000" dirty="0"/>
              <a:t> </a:t>
            </a:r>
          </a:p>
          <a:p>
            <a:pPr>
              <a:lnSpc>
                <a:spcPct val="150000"/>
              </a:lnSpc>
            </a:pPr>
            <a:r>
              <a:rPr lang="pl-PL" sz="2000" dirty="0" err="1"/>
              <a:t>determination</a:t>
            </a:r>
            <a:r>
              <a:rPr lang="pl-PL" sz="2000" dirty="0"/>
              <a:t> in </a:t>
            </a:r>
            <a:r>
              <a:rPr lang="pl-PL" sz="2000" dirty="0" err="1"/>
              <a:t>complex</a:t>
            </a:r>
            <a:r>
              <a:rPr lang="pl-PL" sz="2000" dirty="0"/>
              <a:t> (</a:t>
            </a:r>
            <a:r>
              <a:rPr lang="pl-PL" sz="2000" dirty="0" err="1"/>
              <a:t>multifield</a:t>
            </a:r>
            <a:r>
              <a:rPr lang="pl-PL" sz="2000" dirty="0"/>
              <a:t> and </a:t>
            </a:r>
            <a:r>
              <a:rPr lang="pl-PL" sz="2000" dirty="0" err="1"/>
              <a:t>multiscale</a:t>
            </a:r>
            <a:r>
              <a:rPr lang="pl-PL" sz="2000" dirty="0"/>
              <a:t>) </a:t>
            </a:r>
            <a:r>
              <a:rPr lang="pl-PL" sz="2000" dirty="0" err="1"/>
              <a:t>problems</a:t>
            </a:r>
            <a:r>
              <a:rPr lang="pl-PL" sz="2000" dirty="0"/>
              <a:t> </a:t>
            </a:r>
          </a:p>
          <a:p>
            <a:pPr>
              <a:lnSpc>
                <a:spcPct val="150000"/>
              </a:lnSpc>
            </a:pPr>
            <a:r>
              <a:rPr lang="pl-PL" sz="2000" dirty="0"/>
              <a:t>[2] </a:t>
            </a:r>
            <a:r>
              <a:rPr lang="pl-PL" sz="2000" dirty="0" err="1"/>
              <a:t>Computations</a:t>
            </a:r>
            <a:r>
              <a:rPr lang="pl-PL" sz="2000" dirty="0"/>
              <a:t> and </a:t>
            </a:r>
            <a:r>
              <a:rPr lang="pl-PL" sz="2000" dirty="0" err="1"/>
              <a:t>verification</a:t>
            </a:r>
            <a:r>
              <a:rPr lang="pl-PL" sz="2000" dirty="0"/>
              <a:t> of the </a:t>
            </a:r>
            <a:r>
              <a:rPr lang="pl-PL" sz="2000" dirty="0" err="1"/>
              <a:t>statistical</a:t>
            </a:r>
            <a:r>
              <a:rPr lang="pl-PL" sz="2000" dirty="0"/>
              <a:t> (</a:t>
            </a:r>
            <a:r>
              <a:rPr lang="pl-PL" sz="2000" dirty="0" err="1"/>
              <a:t>stochastic</a:t>
            </a:r>
            <a:r>
              <a:rPr lang="pl-PL" sz="2000" dirty="0"/>
              <a:t>) </a:t>
            </a:r>
            <a:r>
              <a:rPr lang="pl-PL" sz="2000" dirty="0" err="1"/>
              <a:t>scattering</a:t>
            </a:r>
            <a:r>
              <a:rPr lang="pl-PL" sz="2000" dirty="0"/>
              <a:t> </a:t>
            </a:r>
            <a:r>
              <a:rPr lang="pl-PL" sz="2000" dirty="0" err="1"/>
              <a:t>measure</a:t>
            </a:r>
            <a:endParaRPr lang="pl-PL" sz="2000" dirty="0"/>
          </a:p>
          <a:p>
            <a:pPr>
              <a:lnSpc>
                <a:spcPct val="150000"/>
              </a:lnSpc>
            </a:pPr>
            <a:r>
              <a:rPr lang="pl-PL" sz="2000" dirty="0" err="1"/>
              <a:t>alternative</a:t>
            </a:r>
            <a:r>
              <a:rPr lang="pl-PL" sz="2000" dirty="0"/>
              <a:t> to the </a:t>
            </a:r>
            <a:r>
              <a:rPr lang="pl-PL" sz="2000" dirty="0" err="1"/>
              <a:t>second</a:t>
            </a:r>
            <a:r>
              <a:rPr lang="pl-PL" sz="2000" dirty="0"/>
              <a:t> order </a:t>
            </a:r>
            <a:r>
              <a:rPr lang="pl-PL" sz="2000" dirty="0" err="1"/>
              <a:t>moments</a:t>
            </a:r>
            <a:r>
              <a:rPr lang="pl-PL" sz="2000" dirty="0"/>
              <a:t> in </a:t>
            </a:r>
            <a:r>
              <a:rPr lang="pl-PL" sz="2000" dirty="0" err="1"/>
              <a:t>uncertainty</a:t>
            </a:r>
            <a:r>
              <a:rPr lang="pl-PL" sz="2000" dirty="0"/>
              <a:t> </a:t>
            </a:r>
            <a:r>
              <a:rPr lang="pl-PL" sz="2000" dirty="0" err="1"/>
              <a:t>quantification</a:t>
            </a:r>
            <a:r>
              <a:rPr lang="pl-PL" sz="2000" dirty="0"/>
              <a:t> </a:t>
            </a:r>
          </a:p>
          <a:p>
            <a:pPr>
              <a:lnSpc>
                <a:spcPct val="150000"/>
              </a:lnSpc>
            </a:pPr>
            <a:r>
              <a:rPr lang="pl-PL" sz="2000" dirty="0"/>
              <a:t>[3] </a:t>
            </a:r>
            <a:r>
              <a:rPr lang="pl-PL" sz="2000" dirty="0" err="1"/>
              <a:t>Comparison</a:t>
            </a:r>
            <a:r>
              <a:rPr lang="pl-PL" sz="2000" dirty="0"/>
              <a:t> of </a:t>
            </a:r>
            <a:r>
              <a:rPr lang="pl-PL" sz="2000" dirty="0" err="1"/>
              <a:t>different</a:t>
            </a:r>
            <a:r>
              <a:rPr lang="pl-PL" sz="2000" dirty="0"/>
              <a:t> </a:t>
            </a:r>
            <a:r>
              <a:rPr lang="pl-PL" sz="2000" dirty="0" err="1"/>
              <a:t>probability</a:t>
            </a:r>
            <a:r>
              <a:rPr lang="pl-PL" sz="2000" dirty="0"/>
              <a:t> </a:t>
            </a:r>
            <a:r>
              <a:rPr lang="pl-PL" sz="2000" dirty="0" err="1"/>
              <a:t>distributions</a:t>
            </a:r>
            <a:r>
              <a:rPr lang="pl-PL" sz="2000" dirty="0"/>
              <a:t> in </a:t>
            </a:r>
            <a:r>
              <a:rPr lang="pl-PL" sz="2000" dirty="0" err="1"/>
              <a:t>entropy</a:t>
            </a:r>
            <a:r>
              <a:rPr lang="pl-PL" sz="2000" dirty="0"/>
              <a:t> </a:t>
            </a:r>
            <a:r>
              <a:rPr lang="pl-PL" sz="2000" dirty="0" err="1"/>
              <a:t>computations</a:t>
            </a:r>
            <a:r>
              <a:rPr lang="pl-PL" sz="2000" dirty="0"/>
              <a:t> </a:t>
            </a:r>
          </a:p>
          <a:p>
            <a:pPr>
              <a:lnSpc>
                <a:spcPct val="150000"/>
              </a:lnSpc>
            </a:pPr>
            <a:r>
              <a:rPr lang="pl-PL" sz="2000" dirty="0"/>
              <a:t>[4] </a:t>
            </a:r>
            <a:r>
              <a:rPr lang="pl-PL" sz="2000" dirty="0" err="1"/>
              <a:t>Reduction</a:t>
            </a:r>
            <a:r>
              <a:rPr lang="pl-PL" sz="2000" dirty="0"/>
              <a:t> of </a:t>
            </a:r>
            <a:r>
              <a:rPr lang="pl-PL" sz="2000" dirty="0" err="1"/>
              <a:t>computational</a:t>
            </a:r>
            <a:r>
              <a:rPr lang="pl-PL" sz="2000" dirty="0"/>
              <a:t> </a:t>
            </a:r>
            <a:r>
              <a:rPr lang="pl-PL" sz="2000" dirty="0" err="1"/>
              <a:t>complexity</a:t>
            </a:r>
            <a:r>
              <a:rPr lang="pl-PL" sz="2000" dirty="0"/>
              <a:t> of the </a:t>
            </a:r>
            <a:r>
              <a:rPr lang="pl-PL" sz="2000" dirty="0" err="1"/>
              <a:t>Higher</a:t>
            </a:r>
            <a:r>
              <a:rPr lang="pl-PL" sz="2000" dirty="0"/>
              <a:t> Order SFEM </a:t>
            </a:r>
          </a:p>
          <a:p>
            <a:pPr>
              <a:lnSpc>
                <a:spcPct val="150000"/>
              </a:lnSpc>
            </a:pPr>
            <a:r>
              <a:rPr lang="pl-PL" sz="2000" dirty="0"/>
              <a:t>[5] </a:t>
            </a:r>
            <a:r>
              <a:rPr lang="pl-PL" sz="2000" dirty="0" err="1"/>
              <a:t>Advances</a:t>
            </a:r>
            <a:r>
              <a:rPr lang="pl-PL" sz="2000" dirty="0"/>
              <a:t> in engineering software and </a:t>
            </a:r>
            <a:r>
              <a:rPr lang="pl-PL" sz="2000" dirty="0" err="1"/>
              <a:t>educational</a:t>
            </a:r>
            <a:r>
              <a:rPr lang="pl-PL" sz="2000" dirty="0"/>
              <a:t> </a:t>
            </a:r>
            <a:r>
              <a:rPr lang="pl-PL" sz="2000" dirty="0" err="1"/>
              <a:t>applications</a:t>
            </a:r>
            <a:r>
              <a:rPr lang="pl-PL" sz="2000" dirty="0"/>
              <a:t> </a:t>
            </a:r>
          </a:p>
          <a:p>
            <a:endParaRPr lang="pl-PL" dirty="0"/>
          </a:p>
          <a:p>
            <a:endParaRPr lang="pl-PL" dirty="0"/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31BE248C-2D99-92EB-5FDB-B4959C360112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3" name="Obraz 2">
              <a:extLst>
                <a:ext uri="{FF2B5EF4-FFF2-40B4-BE49-F238E27FC236}">
                  <a16:creationId xmlns:a16="http://schemas.microsoft.com/office/drawing/2014/main" id="{AE3D6D0E-F51A-ACA8-C7C7-FA707CC61B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5" name="Obraz 4" descr="Obraz zawierający tekst&#10;&#10;Opis wygenerowany automatycznie">
              <a:extLst>
                <a:ext uri="{FF2B5EF4-FFF2-40B4-BE49-F238E27FC236}">
                  <a16:creationId xmlns:a16="http://schemas.microsoft.com/office/drawing/2014/main" id="{023CB58F-78BE-0BC1-4F11-7FF111540B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7" name="Obraz 6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0384BFC4-CCBD-F644-5D62-012D267263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10" name="Tytuł 1">
            <a:extLst>
              <a:ext uri="{FF2B5EF4-FFF2-40B4-BE49-F238E27FC236}">
                <a16:creationId xmlns:a16="http://schemas.microsoft.com/office/drawing/2014/main" id="{8AB66A31-1438-8861-A90C-7AA0C4C16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pic>
        <p:nvPicPr>
          <p:cNvPr id="4" name="Obraz 3" descr="Obraz zawierający tekst, zrzut ekranu, design&#10;&#10;Opis wygenerowany automatycznie">
            <a:extLst>
              <a:ext uri="{FF2B5EF4-FFF2-40B4-BE49-F238E27FC236}">
                <a16:creationId xmlns:a16="http://schemas.microsoft.com/office/drawing/2014/main" id="{A60D6C21-C429-D264-32A9-B260DB7EC6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6444" y="4556747"/>
            <a:ext cx="864096" cy="100243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C9E49E9-CE6C-3463-E68F-8593DE7517A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105" t="12491" r="67237" b="79595"/>
          <a:stretch/>
        </p:blipFill>
        <p:spPr>
          <a:xfrm>
            <a:off x="7017566" y="5156116"/>
            <a:ext cx="1248878" cy="407075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1BB9D51-E9C2-F31C-1715-379EE7AECCD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840" t="43401" r="50974" b="39509"/>
          <a:stretch/>
        </p:blipFill>
        <p:spPr>
          <a:xfrm>
            <a:off x="6494179" y="5557288"/>
            <a:ext cx="1318181" cy="83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7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" name="Obi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774713"/>
              </p:ext>
            </p:extLst>
          </p:nvPr>
        </p:nvGraphicFramePr>
        <p:xfrm>
          <a:off x="993676" y="2035696"/>
          <a:ext cx="1562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2100" imgH="457200" progId="Equation.DSMT4">
                  <p:embed/>
                </p:oleObj>
              </mc:Choice>
              <mc:Fallback>
                <p:oleObj name="Equation" r:id="rId2" imgW="15621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3676" y="2035696"/>
                        <a:ext cx="15621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8" name="Obi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091562"/>
              </p:ext>
            </p:extLst>
          </p:nvPr>
        </p:nvGraphicFramePr>
        <p:xfrm>
          <a:off x="971600" y="2899792"/>
          <a:ext cx="1628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25600" imgH="457200" progId="Equation.DSMT4">
                  <p:embed/>
                </p:oleObj>
              </mc:Choice>
              <mc:Fallback>
                <p:oleObj name="Equation" r:id="rId4" imgW="1625600" imgH="457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899792"/>
                        <a:ext cx="162877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0" name="Obi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4092697"/>
              </p:ext>
            </p:extLst>
          </p:nvPr>
        </p:nvGraphicFramePr>
        <p:xfrm>
          <a:off x="971600" y="3806180"/>
          <a:ext cx="14001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394" imgH="342751" progId="Equation.DSMT4">
                  <p:embed/>
                </p:oleObj>
              </mc:Choice>
              <mc:Fallback>
                <p:oleObj name="Equation" r:id="rId6" imgW="1396394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806180"/>
                        <a:ext cx="1400175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Obraz 1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628800"/>
            <a:ext cx="3096344" cy="3096344"/>
          </a:xfrm>
          <a:prstGeom prst="rect">
            <a:avLst/>
          </a:prstGeom>
          <a:noFill/>
        </p:spPr>
      </p:pic>
      <p:sp>
        <p:nvSpPr>
          <p:cNvPr id="12" name="Rectangle 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3" name="Obi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14895"/>
              </p:ext>
            </p:extLst>
          </p:nvPr>
        </p:nvGraphicFramePr>
        <p:xfrm>
          <a:off x="1115616" y="4800872"/>
          <a:ext cx="6378457" cy="572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787640" imgH="431640" progId="Equation.DSMT4">
                  <p:embed/>
                </p:oleObj>
              </mc:Choice>
              <mc:Fallback>
                <p:oleObj name="Equation" r:id="rId9" imgW="4787640" imgH="431640" progId="Equation.DSMT4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800872"/>
                        <a:ext cx="6378457" cy="5723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ole tekstowe 13"/>
          <p:cNvSpPr txBox="1"/>
          <p:nvPr/>
        </p:nvSpPr>
        <p:spPr>
          <a:xfrm>
            <a:off x="827584" y="1628800"/>
            <a:ext cx="1955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err="1"/>
              <a:t>Tsallis</a:t>
            </a:r>
            <a:r>
              <a:rPr lang="pl-PL" sz="1600" dirty="0"/>
              <a:t> </a:t>
            </a:r>
            <a:r>
              <a:rPr lang="pl-PL" sz="1600" dirty="0" err="1"/>
              <a:t>entropy</a:t>
            </a:r>
            <a:r>
              <a:rPr lang="pl-PL" sz="1600" dirty="0"/>
              <a:t> (1988)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827584" y="2514382"/>
            <a:ext cx="1927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 err="1"/>
              <a:t>Renyi</a:t>
            </a:r>
            <a:r>
              <a:rPr lang="pl-PL" sz="1600" dirty="0"/>
              <a:t> </a:t>
            </a:r>
            <a:r>
              <a:rPr lang="pl-PL" sz="1600" dirty="0" err="1"/>
              <a:t>entropy</a:t>
            </a:r>
            <a:r>
              <a:rPr lang="pl-PL" sz="1600" dirty="0"/>
              <a:t> (1961)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827584" y="3378478"/>
            <a:ext cx="22045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dirty="0"/>
              <a:t>Shannon </a:t>
            </a:r>
            <a:r>
              <a:rPr lang="pl-PL" sz="1600" dirty="0" err="1"/>
              <a:t>entropy</a:t>
            </a:r>
            <a:r>
              <a:rPr lang="pl-PL" sz="1600" dirty="0"/>
              <a:t> (1948)</a:t>
            </a:r>
          </a:p>
        </p:txBody>
      </p:sp>
      <p:sp>
        <p:nvSpPr>
          <p:cNvPr id="17" name="Rectangle 4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8" name="Obiek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148354"/>
              </p:ext>
            </p:extLst>
          </p:nvPr>
        </p:nvGraphicFramePr>
        <p:xfrm>
          <a:off x="6156176" y="1916063"/>
          <a:ext cx="18764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79600" imgH="508000" progId="Equation.DSMT4">
                  <p:embed/>
                </p:oleObj>
              </mc:Choice>
              <mc:Fallback>
                <p:oleObj name="Equation" r:id="rId11" imgW="1879600" imgH="508000" progId="Equation.DSMT4">
                  <p:embed/>
                  <p:pic>
                    <p:nvPicPr>
                      <p:cNvPr id="0" name="Object 4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1916063"/>
                        <a:ext cx="18764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4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0" name="Obiek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856155"/>
              </p:ext>
            </p:extLst>
          </p:nvPr>
        </p:nvGraphicFramePr>
        <p:xfrm>
          <a:off x="6156176" y="2852167"/>
          <a:ext cx="2009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06600" imgH="508000" progId="Equation.DSMT4">
                  <p:embed/>
                </p:oleObj>
              </mc:Choice>
              <mc:Fallback>
                <p:oleObj name="Equation" r:id="rId13" imgW="2006600" imgH="508000" progId="Equation.DSMT4">
                  <p:embed/>
                  <p:pic>
                    <p:nvPicPr>
                      <p:cNvPr id="0" name="Object 4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2852167"/>
                        <a:ext cx="200977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2" name="Obiek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040700"/>
              </p:ext>
            </p:extLst>
          </p:nvPr>
        </p:nvGraphicFramePr>
        <p:xfrm>
          <a:off x="6156176" y="3610347"/>
          <a:ext cx="19050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5000" imgH="469900" progId="Equation.DSMT4">
                  <p:embed/>
                </p:oleObj>
              </mc:Choice>
              <mc:Fallback>
                <p:oleObj name="Equation" r:id="rId15" imgW="1905000" imgH="469900" progId="Equation.DSMT4">
                  <p:embed/>
                  <p:pic>
                    <p:nvPicPr>
                      <p:cNvPr id="0" name="Object 4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3610347"/>
                        <a:ext cx="19050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upa 2">
            <a:extLst>
              <a:ext uri="{FF2B5EF4-FFF2-40B4-BE49-F238E27FC236}">
                <a16:creationId xmlns:a16="http://schemas.microsoft.com/office/drawing/2014/main" id="{0BF865D7-23C3-ED49-131A-B7E58F5B2E78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68616010-6DA0-2B43-4BAA-7B8CF81A71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23" name="Obraz 22" descr="Obraz zawierający tekst&#10;&#10;Opis wygenerowany automatycznie">
              <a:extLst>
                <a:ext uri="{FF2B5EF4-FFF2-40B4-BE49-F238E27FC236}">
                  <a16:creationId xmlns:a16="http://schemas.microsoft.com/office/drawing/2014/main" id="{28CB5C0A-91AE-5B64-0D99-8BC4194B15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24" name="Obraz 23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64EC2024-3994-B96A-2A72-F668D9DD5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28" name="Tytuł 1">
            <a:extLst>
              <a:ext uri="{FF2B5EF4-FFF2-40B4-BE49-F238E27FC236}">
                <a16:creationId xmlns:a16="http://schemas.microsoft.com/office/drawing/2014/main" id="{6EFD5C83-260D-95B4-2374-D46BE19575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2E4AABE9-048F-6C01-A457-B1D1060697B6}"/>
              </a:ext>
            </a:extLst>
          </p:cNvPr>
          <p:cNvSpPr txBox="1"/>
          <p:nvPr/>
        </p:nvSpPr>
        <p:spPr>
          <a:xfrm>
            <a:off x="179512" y="735668"/>
            <a:ext cx="86994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major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models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2095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12" name="Rectangle 92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057BF87E-D15E-9EC7-2B88-DCFB43B13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42" y="2570609"/>
            <a:ext cx="18338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pl-PL" sz="9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altLang="pl-PL" sz="450"/>
              <a:t> </a:t>
            </a:r>
            <a:endParaRPr lang="pl-PL" altLang="pl-PL" sz="1350">
              <a:latin typeface="Arial" panose="020B0604020202020204" pitchFamily="34" charset="0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E64CC2F6-5170-8E19-2129-000B03136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F0ECC7D6-7E04-CB19-4A40-98C2C9DF8688}"/>
              </a:ext>
            </a:extLst>
          </p:cNvPr>
          <p:cNvSpPr txBox="1"/>
          <p:nvPr/>
        </p:nvSpPr>
        <p:spPr>
          <a:xfrm>
            <a:off x="1279050" y="4967365"/>
            <a:ext cx="139608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350" dirty="0"/>
              <a:t>Shannon </a:t>
            </a:r>
            <a:r>
              <a:rPr lang="pl-PL" sz="1350" dirty="0" err="1"/>
              <a:t>entropy</a:t>
            </a:r>
            <a:endParaRPr lang="pl-PL" sz="135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F36C2D6-C4A8-A734-6B42-46C9434963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89" t="10666" r="15448" b="22800"/>
          <a:stretch/>
        </p:blipFill>
        <p:spPr>
          <a:xfrm>
            <a:off x="284613" y="1150799"/>
            <a:ext cx="8688698" cy="4438441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A3550937-E506-E61C-BA14-BD5A9A78A097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8ACC541E-3915-D757-EAAD-26796D945C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5" name="Obraz 4" descr="Obraz zawierający tekst&#10;&#10;Opis wygenerowany automatycznie">
              <a:extLst>
                <a:ext uri="{FF2B5EF4-FFF2-40B4-BE49-F238E27FC236}">
                  <a16:creationId xmlns:a16="http://schemas.microsoft.com/office/drawing/2014/main" id="{1E551B3A-3C40-9DE8-50E7-9196EC6B47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8" name="Obraz 7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D4859AD9-DF47-0A30-954C-36BB9783C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14" name="Tytuł 1">
            <a:extLst>
              <a:ext uri="{FF2B5EF4-FFF2-40B4-BE49-F238E27FC236}">
                <a16:creationId xmlns:a16="http://schemas.microsoft.com/office/drawing/2014/main" id="{92A5A7CF-08C1-CC26-CDE1-BD9CAE94F2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400952D2-437E-EB4F-A4E2-B016B3E171D9}"/>
              </a:ext>
            </a:extLst>
          </p:cNvPr>
          <p:cNvSpPr txBox="1"/>
          <p:nvPr/>
        </p:nvSpPr>
        <p:spPr>
          <a:xfrm>
            <a:off x="179512" y="735668"/>
            <a:ext cx="86994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Existing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MAPLE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related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6057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12" name="Rectangle 92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057BF87E-D15E-9EC7-2B88-DCFB43B13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742" y="2570609"/>
            <a:ext cx="183384" cy="207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pl-PL" sz="9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pl-PL" altLang="pl-PL" sz="450"/>
              <a:t> </a:t>
            </a:r>
            <a:endParaRPr lang="pl-PL" altLang="pl-PL" sz="1350">
              <a:latin typeface="Arial" panose="020B0604020202020204" pitchFamily="34" charset="0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E64CC2F6-5170-8E19-2129-000B03136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 sz="135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A16FC53-711E-CF98-3130-C7E8BE13E0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68" t="29996" r="15921" b="28705"/>
          <a:stretch/>
        </p:blipFill>
        <p:spPr>
          <a:xfrm>
            <a:off x="375821" y="2132856"/>
            <a:ext cx="8564518" cy="2736303"/>
          </a:xfrm>
          <a:prstGeom prst="rect">
            <a:avLst/>
          </a:prstGeom>
        </p:spPr>
      </p:pic>
      <p:grpSp>
        <p:nvGrpSpPr>
          <p:cNvPr id="3" name="Grupa 2">
            <a:extLst>
              <a:ext uri="{FF2B5EF4-FFF2-40B4-BE49-F238E27FC236}">
                <a16:creationId xmlns:a16="http://schemas.microsoft.com/office/drawing/2014/main" id="{B8FB6C4E-50E1-193C-2889-E825CB1D7C08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4" name="Obraz 3">
              <a:extLst>
                <a:ext uri="{FF2B5EF4-FFF2-40B4-BE49-F238E27FC236}">
                  <a16:creationId xmlns:a16="http://schemas.microsoft.com/office/drawing/2014/main" id="{5E31F0F3-6762-E9A8-AB9F-AA30C1F9DA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6" name="Obraz 5" descr="Obraz zawierający tekst&#10;&#10;Opis wygenerowany automatycznie">
              <a:extLst>
                <a:ext uri="{FF2B5EF4-FFF2-40B4-BE49-F238E27FC236}">
                  <a16:creationId xmlns:a16="http://schemas.microsoft.com/office/drawing/2014/main" id="{A0102CBA-91FD-9FD7-42EB-901FC875F2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8" name="Obraz 7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1EAA254E-C0A9-9221-E0B5-BB4B9DB27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14" name="Tytuł 1">
            <a:extLst>
              <a:ext uri="{FF2B5EF4-FFF2-40B4-BE49-F238E27FC236}">
                <a16:creationId xmlns:a16="http://schemas.microsoft.com/office/drawing/2014/main" id="{78D03130-9FB6-2086-80E1-F7F3A97FCA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A309FC9D-28FA-D1E4-A34A-EDF87DE412D9}"/>
              </a:ext>
            </a:extLst>
          </p:cNvPr>
          <p:cNvSpPr txBox="1"/>
          <p:nvPr/>
        </p:nvSpPr>
        <p:spPr>
          <a:xfrm>
            <a:off x="179512" y="1124744"/>
            <a:ext cx="86994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small idea of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implementation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8424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1C21387-8241-FF20-AC91-38649B21A0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38" t="10800" r="51575" b="52800"/>
          <a:stretch/>
        </p:blipFill>
        <p:spPr>
          <a:xfrm>
            <a:off x="755576" y="1628800"/>
            <a:ext cx="7328199" cy="3888432"/>
          </a:xfrm>
          <a:prstGeom prst="rect">
            <a:avLst/>
          </a:prstGeom>
        </p:spPr>
      </p:pic>
      <p:grpSp>
        <p:nvGrpSpPr>
          <p:cNvPr id="6" name="Grupa 5">
            <a:extLst>
              <a:ext uri="{FF2B5EF4-FFF2-40B4-BE49-F238E27FC236}">
                <a16:creationId xmlns:a16="http://schemas.microsoft.com/office/drawing/2014/main" id="{E2E4AB45-C02B-4E95-CB51-81DDA9D93AAE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7" name="Obraz 6">
              <a:extLst>
                <a:ext uri="{FF2B5EF4-FFF2-40B4-BE49-F238E27FC236}">
                  <a16:creationId xmlns:a16="http://schemas.microsoft.com/office/drawing/2014/main" id="{80A2D0B9-A04E-B625-656B-2620F3F950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8" name="Obraz 7" descr="Obraz zawierający tekst&#10;&#10;Opis wygenerowany automatycznie">
              <a:extLst>
                <a:ext uri="{FF2B5EF4-FFF2-40B4-BE49-F238E27FC236}">
                  <a16:creationId xmlns:a16="http://schemas.microsoft.com/office/drawing/2014/main" id="{17F82CDF-FCA4-FA7B-1541-FA1F1BB950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9" name="Obraz 8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57A79900-7717-73FA-CC3E-62027D2D5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2" name="Tytuł 1">
            <a:extLst>
              <a:ext uri="{FF2B5EF4-FFF2-40B4-BE49-F238E27FC236}">
                <a16:creationId xmlns:a16="http://schemas.microsoft.com/office/drawing/2014/main" id="{EEDF44C4-AC11-75A4-B67A-D45A307D3912}"/>
              </a:ext>
            </a:extLst>
          </p:cNvPr>
          <p:cNvSpPr txBox="1">
            <a:spLocks/>
          </p:cNvSpPr>
          <p:nvPr/>
        </p:nvSpPr>
        <p:spPr>
          <a:xfrm>
            <a:off x="-1" y="-1127"/>
            <a:ext cx="9130541" cy="909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F8F1949-8FBF-9FB3-B93C-BA94604851D0}"/>
              </a:ext>
            </a:extLst>
          </p:cNvPr>
          <p:cNvSpPr txBox="1"/>
          <p:nvPr/>
        </p:nvSpPr>
        <p:spPr>
          <a:xfrm>
            <a:off x="179512" y="951692"/>
            <a:ext cx="86994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MAPLE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script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recover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from the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histogram</a:t>
            </a:r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5235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899592" y="938044"/>
            <a:ext cx="7416824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Original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discrete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Shannon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the </a:t>
            </a:r>
            <a:r>
              <a:rPr lang="pl-PL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given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histogram </a:t>
            </a:r>
          </a:p>
          <a:p>
            <a:pPr>
              <a:lnSpc>
                <a:spcPct val="150000"/>
              </a:lnSpc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12" name="Rectangle 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3" name="Obi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425497"/>
              </p:ext>
            </p:extLst>
          </p:nvPr>
        </p:nvGraphicFramePr>
        <p:xfrm>
          <a:off x="1464454" y="1556792"/>
          <a:ext cx="6419914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87640" imgH="431640" progId="Equation.DSMT4">
                  <p:embed/>
                </p:oleObj>
              </mc:Choice>
              <mc:Fallback>
                <p:oleObj name="Equation" r:id="rId2" imgW="4787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4454" y="1556792"/>
                        <a:ext cx="6419914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872" y="2564904"/>
            <a:ext cx="2769096" cy="276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64904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Obi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600745"/>
              </p:ext>
            </p:extLst>
          </p:nvPr>
        </p:nvGraphicFramePr>
        <p:xfrm>
          <a:off x="3679825" y="2133600"/>
          <a:ext cx="17716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44520" imgH="253800" progId="Equation.DSMT4">
                  <p:embed/>
                </p:oleObj>
              </mc:Choice>
              <mc:Fallback>
                <p:oleObj name="Equation" r:id="rId6" imgW="1244520" imgH="253800" progId="Equation.DSMT4">
                  <p:embed/>
                  <p:pic>
                    <p:nvPicPr>
                      <p:cNvPr id="0" name="Obiek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9825" y="2133600"/>
                        <a:ext cx="1771650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6444208" y="33477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latin typeface="Symbol" panose="05050102010706020507" pitchFamily="18" charset="2"/>
              </a:rPr>
              <a:t>d</a:t>
            </a: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92A0FCDC-BE0A-BC55-C048-A23A3C7A0F58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121E6C75-D54C-0DD1-5D42-CBE1665B1D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8" name="Obraz 7" descr="Obraz zawierający tekst&#10;&#10;Opis wygenerowany automatycznie">
              <a:extLst>
                <a:ext uri="{FF2B5EF4-FFF2-40B4-BE49-F238E27FC236}">
                  <a16:creationId xmlns:a16="http://schemas.microsoft.com/office/drawing/2014/main" id="{1BAE5486-19D0-FD6F-A3BE-319C5471EA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10" name="Obraz 9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F1E59D76-E613-8D8F-7EDA-F7869EAFC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22" name="Tytuł 1">
            <a:extLst>
              <a:ext uri="{FF2B5EF4-FFF2-40B4-BE49-F238E27FC236}">
                <a16:creationId xmlns:a16="http://schemas.microsoft.com/office/drawing/2014/main" id="{D002A58A-704F-9BC4-7417-6861A5787CB1}"/>
              </a:ext>
            </a:extLst>
          </p:cNvPr>
          <p:cNvSpPr txBox="1">
            <a:spLocks/>
          </p:cNvSpPr>
          <p:nvPr/>
        </p:nvSpPr>
        <p:spPr>
          <a:xfrm>
            <a:off x="-1" y="-1127"/>
            <a:ext cx="9130541" cy="9098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419015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89" y="709920"/>
            <a:ext cx="2675475" cy="2359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917" y="709920"/>
            <a:ext cx="2675475" cy="2359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21281"/>
            <a:ext cx="2675475" cy="2359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2675475" cy="23590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ole tekstowe 1"/>
          <p:cNvSpPr txBox="1"/>
          <p:nvPr/>
        </p:nvSpPr>
        <p:spPr>
          <a:xfrm>
            <a:off x="2987824" y="206084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G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5859300" y="206084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T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1115616" y="464384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U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7745934" y="4581128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L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6" name="Obi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330272"/>
              </p:ext>
            </p:extLst>
          </p:nvPr>
        </p:nvGraphicFramePr>
        <p:xfrm>
          <a:off x="4072508" y="1268760"/>
          <a:ext cx="5715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1004" imgH="177646" progId="Equation.DSMT4">
                  <p:embed/>
                </p:oleObj>
              </mc:Choice>
              <mc:Fallback>
                <p:oleObj name="Equation" r:id="rId6" imgW="571004" imgH="177646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2508" y="1268760"/>
                        <a:ext cx="571500" cy="1809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5" name="Obi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404535"/>
              </p:ext>
            </p:extLst>
          </p:nvPr>
        </p:nvGraphicFramePr>
        <p:xfrm>
          <a:off x="3982591" y="1562540"/>
          <a:ext cx="7334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36600" imgH="228600" progId="Equation.DSMT4">
                  <p:embed/>
                </p:oleObj>
              </mc:Choice>
              <mc:Fallback>
                <p:oleObj name="Equation" r:id="rId8" imgW="73660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2591" y="1562540"/>
                        <a:ext cx="733425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7" name="Obiek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812553"/>
              </p:ext>
            </p:extLst>
          </p:nvPr>
        </p:nvGraphicFramePr>
        <p:xfrm>
          <a:off x="3949824" y="1812402"/>
          <a:ext cx="8382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38200" imgH="228600" progId="Equation.DSMT4">
                  <p:embed/>
                </p:oleObj>
              </mc:Choice>
              <mc:Fallback>
                <p:oleObj name="Equation" r:id="rId10" imgW="838200" imgH="228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824" y="1812402"/>
                        <a:ext cx="838200" cy="22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9" name="Obiek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497435"/>
              </p:ext>
            </p:extLst>
          </p:nvPr>
        </p:nvGraphicFramePr>
        <p:xfrm>
          <a:off x="4139952" y="2430180"/>
          <a:ext cx="40957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6048" imgH="164957" progId="Equation.DSMT4">
                  <p:embed/>
                </p:oleObj>
              </mc:Choice>
              <mc:Fallback>
                <p:oleObj name="Equation" r:id="rId12" imgW="406048" imgH="164957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2430180"/>
                        <a:ext cx="409575" cy="16192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1" name="Obiek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348097"/>
              </p:ext>
            </p:extLst>
          </p:nvPr>
        </p:nvGraphicFramePr>
        <p:xfrm>
          <a:off x="3832473" y="2613472"/>
          <a:ext cx="11715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67893" imgH="482391" progId="Equation.DSMT4">
                  <p:embed/>
                </p:oleObj>
              </mc:Choice>
              <mc:Fallback>
                <p:oleObj name="Equation" r:id="rId14" imgW="1167893" imgH="4823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2473" y="2613472"/>
                        <a:ext cx="1171575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23" name="Obiek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046170"/>
              </p:ext>
            </p:extLst>
          </p:nvPr>
        </p:nvGraphicFramePr>
        <p:xfrm>
          <a:off x="3563888" y="3052884"/>
          <a:ext cx="2047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700" imgH="304800" progId="Equation.DSMT4">
                  <p:embed/>
                </p:oleObj>
              </mc:Choice>
              <mc:Fallback>
                <p:oleObj name="Equation" r:id="rId16" imgW="2044700" imgH="304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052884"/>
                        <a:ext cx="204787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Nawias klamrowy otwierający 23"/>
          <p:cNvSpPr/>
          <p:nvPr/>
        </p:nvSpPr>
        <p:spPr>
          <a:xfrm>
            <a:off x="3461466" y="2708920"/>
            <a:ext cx="102422" cy="57606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FEE78EA0-FCDA-D235-D2FB-873E7D9169BB}"/>
              </a:ext>
            </a:extLst>
          </p:cNvPr>
          <p:cNvGrpSpPr/>
          <p:nvPr/>
        </p:nvGrpSpPr>
        <p:grpSpPr>
          <a:xfrm>
            <a:off x="0" y="5567203"/>
            <a:ext cx="9130541" cy="1318181"/>
            <a:chOff x="0" y="5567203"/>
            <a:chExt cx="9130541" cy="1318181"/>
          </a:xfrm>
        </p:grpSpPr>
        <p:pic>
          <p:nvPicPr>
            <p:cNvPr id="10" name="Obraz 9">
              <a:extLst>
                <a:ext uri="{FF2B5EF4-FFF2-40B4-BE49-F238E27FC236}">
                  <a16:creationId xmlns:a16="http://schemas.microsoft.com/office/drawing/2014/main" id="{903F9A7B-B385-F694-3AC6-028514FDF2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l="17713" t="19201" r="45275" b="43000"/>
            <a:stretch/>
          </p:blipFill>
          <p:spPr>
            <a:xfrm>
              <a:off x="0" y="5611746"/>
              <a:ext cx="1979712" cy="1137281"/>
            </a:xfrm>
            <a:prstGeom prst="rect">
              <a:avLst/>
            </a:prstGeom>
          </p:spPr>
        </p:pic>
        <p:pic>
          <p:nvPicPr>
            <p:cNvPr id="25" name="Obraz 24" descr="Obraz zawierający tekst&#10;&#10;Opis wygenerowany automatycznie">
              <a:extLst>
                <a:ext uri="{FF2B5EF4-FFF2-40B4-BE49-F238E27FC236}">
                  <a16:creationId xmlns:a16="http://schemas.microsoft.com/office/drawing/2014/main" id="{A49E6813-E309-E720-9B4D-F747DD678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/>
            <a:srcRect t="24223"/>
            <a:stretch/>
          </p:blipFill>
          <p:spPr>
            <a:xfrm>
              <a:off x="3491880" y="5877272"/>
              <a:ext cx="2520281" cy="620688"/>
            </a:xfrm>
            <a:prstGeom prst="rect">
              <a:avLst/>
            </a:prstGeom>
          </p:spPr>
        </p:pic>
        <p:pic>
          <p:nvPicPr>
            <p:cNvPr id="26" name="Obraz 25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EFCA1C27-3A93-36BA-6BF6-70F09ED40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7812360" y="5567203"/>
              <a:ext cx="1318181" cy="1318181"/>
            </a:xfrm>
            <a:prstGeom prst="rect">
              <a:avLst/>
            </a:prstGeom>
          </p:spPr>
        </p:pic>
      </p:grpSp>
      <p:sp>
        <p:nvSpPr>
          <p:cNvPr id="30" name="Tytuł 1">
            <a:extLst>
              <a:ext uri="{FF2B5EF4-FFF2-40B4-BE49-F238E27FC236}">
                <a16:creationId xmlns:a16="http://schemas.microsoft.com/office/drawing/2014/main" id="{50DE1AC1-241D-4025-A041-085254359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-1127"/>
            <a:ext cx="9130541" cy="909848"/>
          </a:xfrm>
        </p:spPr>
        <p:txBody>
          <a:bodyPr>
            <a:normAutofit/>
          </a:bodyPr>
          <a:lstStyle/>
          <a:p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M. Kamiński,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Integrating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probabilistic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entropy</a:t>
            </a:r>
            <a:r>
              <a:rPr lang="pl-P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the system MAPLE</a:t>
            </a:r>
          </a:p>
        </p:txBody>
      </p:sp>
    </p:spTree>
    <p:extLst>
      <p:ext uri="{BB962C8B-B14F-4D97-AF65-F5344CB8AC3E}">
        <p14:creationId xmlns:p14="http://schemas.microsoft.com/office/powerpoint/2010/main" val="289211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51D49C042C484D9E9710F86D0BA2E1" ma:contentTypeVersion="14" ma:contentTypeDescription="Create a new document." ma:contentTypeScope="" ma:versionID="9b102fb792f323d1526ed69b21f1a0b6">
  <xsd:schema xmlns:xsd="http://www.w3.org/2001/XMLSchema" xmlns:xs="http://www.w3.org/2001/XMLSchema" xmlns:p="http://schemas.microsoft.com/office/2006/metadata/properties" xmlns:ns2="c1774e4e-ca54-4422-bd50-6396c08059e9" xmlns:ns3="23638f78-b4ed-459e-b2ff-97322f2333d3" targetNamespace="http://schemas.microsoft.com/office/2006/metadata/properties" ma:root="true" ma:fieldsID="09b89d0d2f5e7f6d0175fb8ef1ad246b" ns2:_="" ns3:_="">
    <xsd:import namespace="c1774e4e-ca54-4422-bd50-6396c08059e9"/>
    <xsd:import namespace="23638f78-b4ed-459e-b2ff-97322f2333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774e4e-ca54-4422-bd50-6396c08059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13cbf708-4d61-42ee-aa32-6a41fece0e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638f78-b4ed-459e-b2ff-97322f2333d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fb7a37f-b791-4380-8112-4e509c6d9164}" ma:internalName="TaxCatchAll" ma:showField="CatchAllData" ma:web="23638f78-b4ed-459e-b2ff-97322f2333d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1774e4e-ca54-4422-bd50-6396c08059e9">
      <Terms xmlns="http://schemas.microsoft.com/office/infopath/2007/PartnerControls"/>
    </lcf76f155ced4ddcb4097134ff3c332f>
    <TaxCatchAll xmlns="23638f78-b4ed-459e-b2ff-97322f2333d3" xsi:nil="true"/>
  </documentManagement>
</p:properties>
</file>

<file path=customXml/itemProps1.xml><?xml version="1.0" encoding="utf-8"?>
<ds:datastoreItem xmlns:ds="http://schemas.openxmlformats.org/officeDocument/2006/customXml" ds:itemID="{799D8059-2EAF-4B3F-9D63-F7477CFC13A0}"/>
</file>

<file path=customXml/itemProps2.xml><?xml version="1.0" encoding="utf-8"?>
<ds:datastoreItem xmlns:ds="http://schemas.openxmlformats.org/officeDocument/2006/customXml" ds:itemID="{F3D5D790-F93F-49FC-B83D-ADD8390C1599}"/>
</file>

<file path=customXml/itemProps3.xml><?xml version="1.0" encoding="utf-8"?>
<ds:datastoreItem xmlns:ds="http://schemas.openxmlformats.org/officeDocument/2006/customXml" ds:itemID="{9A6D36E5-FF13-442A-B0F0-91C8029E1F6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1664</TotalTime>
  <Words>862</Words>
  <Application>Microsoft Office PowerPoint</Application>
  <PresentationFormat>Pokaz na ekranie (4:3)</PresentationFormat>
  <Paragraphs>99</Paragraphs>
  <Slides>16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2" baseType="lpstr">
      <vt:lpstr>Arial</vt:lpstr>
      <vt:lpstr>Calibri</vt:lpstr>
      <vt:lpstr>Symbol</vt:lpstr>
      <vt:lpstr>Times New Roman</vt:lpstr>
      <vt:lpstr>Motyw pakietu Office</vt:lpstr>
      <vt:lpstr>Equation</vt:lpstr>
      <vt:lpstr>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Prezentacja programu PowerPoint</vt:lpstr>
      <vt:lpstr>Prezentacja programu PowerPoint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  <vt:lpstr>M. Kamiński, Integrating probabilistic entropy in the system MAPLE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probabilistic entropy computations in selected plasticity problems</dc:title>
  <dc:creator>Marcin Kaminski</dc:creator>
  <cp:lastModifiedBy>Marcin Kamiński K64</cp:lastModifiedBy>
  <cp:revision>158</cp:revision>
  <dcterms:created xsi:type="dcterms:W3CDTF">2019-08-21T11:28:11Z</dcterms:created>
  <dcterms:modified xsi:type="dcterms:W3CDTF">2023-10-26T19:26:42Z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0x010100D751D49C042C484D9E9710F86D0BA2E1</vt:lpwstr>
  </property>
</Properties>
</file>